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61" r:id="rId5"/>
    <p:sldId id="260" r:id="rId6"/>
    <p:sldId id="264" r:id="rId7"/>
    <p:sldId id="263" r:id="rId8"/>
    <p:sldId id="266" r:id="rId9"/>
    <p:sldId id="267" r:id="rId10"/>
    <p:sldId id="269" r:id="rId11"/>
    <p:sldId id="270" r:id="rId12"/>
    <p:sldId id="268"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A00"/>
    <a:srgbClr val="00FF00"/>
    <a:srgbClr val="8FAADC"/>
    <a:srgbClr val="CBDF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60" autoAdjust="0"/>
    <p:restoredTop sz="88869" autoAdjust="0"/>
  </p:normalViewPr>
  <p:slideViewPr>
    <p:cSldViewPr snapToGrid="0">
      <p:cViewPr varScale="1">
        <p:scale>
          <a:sx n="65" d="100"/>
          <a:sy n="65" d="100"/>
        </p:scale>
        <p:origin x="942" y="66"/>
      </p:cViewPr>
      <p:guideLst/>
    </p:cSldViewPr>
  </p:slideViewPr>
  <p:outlineViewPr>
    <p:cViewPr>
      <p:scale>
        <a:sx n="33" d="100"/>
        <a:sy n="33" d="100"/>
      </p:scale>
      <p:origin x="0" y="-298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3FEB15-0751-43E1-8C40-29D3D1E264DF}" type="datetimeFigureOut">
              <a:rPr lang="en-AU" smtClean="0"/>
              <a:t>7/11/2019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D566F5-7C10-49FE-88C6-CC13FF23E782}" type="slidenum">
              <a:rPr lang="en-AU" smtClean="0"/>
              <a:t>‹#›</a:t>
            </a:fld>
            <a:endParaRPr lang="en-AU"/>
          </a:p>
        </p:txBody>
      </p:sp>
    </p:spTree>
    <p:extLst>
      <p:ext uri="{BB962C8B-B14F-4D97-AF65-F5344CB8AC3E}">
        <p14:creationId xmlns:p14="http://schemas.microsoft.com/office/powerpoint/2010/main" val="17273031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86D566F5-7C10-49FE-88C6-CC13FF23E782}" type="slidenum">
              <a:rPr lang="en-AU" smtClean="0"/>
              <a:t>6</a:t>
            </a:fld>
            <a:endParaRPr lang="en-AU"/>
          </a:p>
        </p:txBody>
      </p:sp>
    </p:spTree>
    <p:extLst>
      <p:ext uri="{BB962C8B-B14F-4D97-AF65-F5344CB8AC3E}">
        <p14:creationId xmlns:p14="http://schemas.microsoft.com/office/powerpoint/2010/main" val="2702948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baseline="0" dirty="0" smtClean="0">
                <a:solidFill>
                  <a:schemeClr val="tx1"/>
                </a:solidFill>
                <a:latin typeface="+mn-lt"/>
                <a:ea typeface="+mn-ea"/>
                <a:cs typeface="+mn-cs"/>
              </a:rPr>
              <a:t>The numerical value of the success criterion will affect the number of successes. For example, if the success criterion is zero, only data points that have the minimum dispersion and </a:t>
            </a:r>
            <a:r>
              <a:rPr lang="en-AU" sz="1200" b="0" i="0" u="none" strike="noStrike" kern="1200" baseline="0" dirty="0" err="1" smtClean="0">
                <a:solidFill>
                  <a:schemeClr val="tx1"/>
                </a:solidFill>
                <a:latin typeface="+mn-lt"/>
                <a:ea typeface="+mn-ea"/>
                <a:cs typeface="+mn-cs"/>
              </a:rPr>
              <a:t>microsaccade</a:t>
            </a:r>
            <a:r>
              <a:rPr lang="en-AU" sz="1200" b="0" i="0" u="none" strike="noStrike" kern="1200" baseline="0" dirty="0" smtClean="0">
                <a:solidFill>
                  <a:schemeClr val="tx1"/>
                </a:solidFill>
                <a:latin typeface="+mn-lt"/>
                <a:ea typeface="+mn-ea"/>
                <a:cs typeface="+mn-cs"/>
              </a:rPr>
              <a:t> values will be considered successful, which would make success very unlikely. Conversely, if the criterion is one, all data points will be considered successful, which would make success certain. Thus, the success criterion will affect the probability of retaining the Null hypothesis (p-value) in the context of our analysis. Specifically, we would expect that the probability of retaining the Null hypothesis decreases as the success criterion increases from zero to one, so that p-values might be biased towards falsely rejecting the Null hypothesis.</a:t>
            </a:r>
            <a:endParaRPr lang="en-AU" dirty="0"/>
          </a:p>
        </p:txBody>
      </p:sp>
      <p:sp>
        <p:nvSpPr>
          <p:cNvPr id="4" name="Slide Number Placeholder 3"/>
          <p:cNvSpPr>
            <a:spLocks noGrp="1"/>
          </p:cNvSpPr>
          <p:nvPr>
            <p:ph type="sldNum" sz="quarter" idx="10"/>
          </p:nvPr>
        </p:nvSpPr>
        <p:spPr/>
        <p:txBody>
          <a:bodyPr/>
          <a:lstStyle/>
          <a:p>
            <a:fld id="{86D566F5-7C10-49FE-88C6-CC13FF23E782}" type="slidenum">
              <a:rPr lang="en-AU" smtClean="0"/>
              <a:t>9</a:t>
            </a:fld>
            <a:endParaRPr lang="en-AU"/>
          </a:p>
        </p:txBody>
      </p:sp>
    </p:spTree>
    <p:extLst>
      <p:ext uri="{BB962C8B-B14F-4D97-AF65-F5344CB8AC3E}">
        <p14:creationId xmlns:p14="http://schemas.microsoft.com/office/powerpoint/2010/main" val="240376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baseline="0" dirty="0" smtClean="0">
                <a:solidFill>
                  <a:schemeClr val="tx1"/>
                </a:solidFill>
                <a:latin typeface="+mn-lt"/>
                <a:ea typeface="+mn-ea"/>
                <a:cs typeface="+mn-cs"/>
              </a:rPr>
              <a:t>The numerical value of the success criterion will affect the number of successes. For example, if the success criterion is zero, only data points that have the minimum dispersion and </a:t>
            </a:r>
            <a:r>
              <a:rPr lang="en-AU" sz="1200" b="0" i="0" u="none" strike="noStrike" kern="1200" baseline="0" dirty="0" err="1" smtClean="0">
                <a:solidFill>
                  <a:schemeClr val="tx1"/>
                </a:solidFill>
                <a:latin typeface="+mn-lt"/>
                <a:ea typeface="+mn-ea"/>
                <a:cs typeface="+mn-cs"/>
              </a:rPr>
              <a:t>microsaccade</a:t>
            </a:r>
            <a:r>
              <a:rPr lang="en-AU" sz="1200" b="0" i="0" u="none" strike="noStrike" kern="1200" baseline="0" dirty="0" smtClean="0">
                <a:solidFill>
                  <a:schemeClr val="tx1"/>
                </a:solidFill>
                <a:latin typeface="+mn-lt"/>
                <a:ea typeface="+mn-ea"/>
                <a:cs typeface="+mn-cs"/>
              </a:rPr>
              <a:t> values will be considered successful, which would make success very unlikely. Conversely, if the criterion is one, all data points will be considered successful, which would make success certain. Thus, the success criterion will affect the probability of retaining the Null hypothesis (p-value) in the context of our analysis. Specifically, we would expect that the probability of retaining the Null hypothesis decreases as the success criterion increases from zero to one, so that p-values might be biased towards falsely rejecting the Null hypothesis.</a:t>
            </a:r>
            <a:endParaRPr lang="en-AU" dirty="0"/>
          </a:p>
        </p:txBody>
      </p:sp>
      <p:sp>
        <p:nvSpPr>
          <p:cNvPr id="4" name="Slide Number Placeholder 3"/>
          <p:cNvSpPr>
            <a:spLocks noGrp="1"/>
          </p:cNvSpPr>
          <p:nvPr>
            <p:ph type="sldNum" sz="quarter" idx="10"/>
          </p:nvPr>
        </p:nvSpPr>
        <p:spPr/>
        <p:txBody>
          <a:bodyPr/>
          <a:lstStyle/>
          <a:p>
            <a:fld id="{86D566F5-7C10-49FE-88C6-CC13FF23E782}" type="slidenum">
              <a:rPr lang="en-AU" smtClean="0"/>
              <a:t>10</a:t>
            </a:fld>
            <a:endParaRPr lang="en-AU"/>
          </a:p>
        </p:txBody>
      </p:sp>
    </p:spTree>
    <p:extLst>
      <p:ext uri="{BB962C8B-B14F-4D97-AF65-F5344CB8AC3E}">
        <p14:creationId xmlns:p14="http://schemas.microsoft.com/office/powerpoint/2010/main" val="26726039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baseline="0" dirty="0" smtClean="0">
                <a:solidFill>
                  <a:schemeClr val="tx1"/>
                </a:solidFill>
                <a:latin typeface="+mn-lt"/>
                <a:ea typeface="+mn-ea"/>
                <a:cs typeface="+mn-cs"/>
              </a:rPr>
              <a:t>The numerical value of the success criterion will affect the number of successes. For example, if the success criterion is zero, only data points that have the minimum dispersion and </a:t>
            </a:r>
            <a:r>
              <a:rPr lang="en-AU" sz="1200" b="0" i="0" u="none" strike="noStrike" kern="1200" baseline="0" dirty="0" err="1" smtClean="0">
                <a:solidFill>
                  <a:schemeClr val="tx1"/>
                </a:solidFill>
                <a:latin typeface="+mn-lt"/>
                <a:ea typeface="+mn-ea"/>
                <a:cs typeface="+mn-cs"/>
              </a:rPr>
              <a:t>microsaccade</a:t>
            </a:r>
            <a:r>
              <a:rPr lang="en-AU" sz="1200" b="0" i="0" u="none" strike="noStrike" kern="1200" baseline="0" dirty="0" smtClean="0">
                <a:solidFill>
                  <a:schemeClr val="tx1"/>
                </a:solidFill>
                <a:latin typeface="+mn-lt"/>
                <a:ea typeface="+mn-ea"/>
                <a:cs typeface="+mn-cs"/>
              </a:rPr>
              <a:t> values will be considered successful, which would make success very unlikely. Conversely, if the criterion is one, all data points will be considered successful, which would make success certain. Thus, the success criterion will affect the probability of retaining the Null hypothesis (p-value) in the context of our analysis. Specifically, we would expect that the probability of retaining the Null hypothesis decreases as the success criterion increases from zero to one, so that p-values might be biased towards falsely rejecting the Null hypothesis.</a:t>
            </a:r>
            <a:endParaRPr lang="en-AU" dirty="0"/>
          </a:p>
        </p:txBody>
      </p:sp>
      <p:sp>
        <p:nvSpPr>
          <p:cNvPr id="4" name="Slide Number Placeholder 3"/>
          <p:cNvSpPr>
            <a:spLocks noGrp="1"/>
          </p:cNvSpPr>
          <p:nvPr>
            <p:ph type="sldNum" sz="quarter" idx="10"/>
          </p:nvPr>
        </p:nvSpPr>
        <p:spPr/>
        <p:txBody>
          <a:bodyPr/>
          <a:lstStyle/>
          <a:p>
            <a:fld id="{86D566F5-7C10-49FE-88C6-CC13FF23E782}" type="slidenum">
              <a:rPr lang="en-AU" smtClean="0"/>
              <a:t>11</a:t>
            </a:fld>
            <a:endParaRPr lang="en-AU"/>
          </a:p>
        </p:txBody>
      </p:sp>
    </p:spTree>
    <p:extLst>
      <p:ext uri="{BB962C8B-B14F-4D97-AF65-F5344CB8AC3E}">
        <p14:creationId xmlns:p14="http://schemas.microsoft.com/office/powerpoint/2010/main" val="4690539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u="none" strike="noStrike" kern="1200" baseline="0" dirty="0" smtClean="0">
                <a:solidFill>
                  <a:schemeClr val="tx1"/>
                </a:solidFill>
                <a:latin typeface="+mn-lt"/>
                <a:ea typeface="+mn-ea"/>
                <a:cs typeface="+mn-cs"/>
              </a:rPr>
              <a:t>The numerical value of the success criterion will affect the number of successes. For example, if the success criterion is zero, only data points that have the minimum dispersion and </a:t>
            </a:r>
            <a:r>
              <a:rPr lang="en-AU" sz="1200" b="0" i="0" u="none" strike="noStrike" kern="1200" baseline="0" dirty="0" err="1" smtClean="0">
                <a:solidFill>
                  <a:schemeClr val="tx1"/>
                </a:solidFill>
                <a:latin typeface="+mn-lt"/>
                <a:ea typeface="+mn-ea"/>
                <a:cs typeface="+mn-cs"/>
              </a:rPr>
              <a:t>microsaccade</a:t>
            </a:r>
            <a:r>
              <a:rPr lang="en-AU" sz="1200" b="0" i="0" u="none" strike="noStrike" kern="1200" baseline="0" dirty="0" smtClean="0">
                <a:solidFill>
                  <a:schemeClr val="tx1"/>
                </a:solidFill>
                <a:latin typeface="+mn-lt"/>
                <a:ea typeface="+mn-ea"/>
                <a:cs typeface="+mn-cs"/>
              </a:rPr>
              <a:t> values will be considered successful, which would make success very unlikely. Conversely, if the criterion is one, all data points will be considered successful, which would make success certain. Thus, the success criterion will affect the probability of retaining the Null hypothesis (p-value) in the context of our analysis. Specifically, we would expect that the probability of retaining the Null hypothesis decreases as the success criterion increases from zero to one, so that p-values might be biased towards falsely rejecting the Null hypothesis.</a:t>
            </a:r>
            <a:endParaRPr lang="en-AU" dirty="0"/>
          </a:p>
        </p:txBody>
      </p:sp>
      <p:sp>
        <p:nvSpPr>
          <p:cNvPr id="4" name="Slide Number Placeholder 3"/>
          <p:cNvSpPr>
            <a:spLocks noGrp="1"/>
          </p:cNvSpPr>
          <p:nvPr>
            <p:ph type="sldNum" sz="quarter" idx="10"/>
          </p:nvPr>
        </p:nvSpPr>
        <p:spPr/>
        <p:txBody>
          <a:bodyPr/>
          <a:lstStyle/>
          <a:p>
            <a:fld id="{86D566F5-7C10-49FE-88C6-CC13FF23E782}" type="slidenum">
              <a:rPr lang="en-AU" smtClean="0"/>
              <a:t>12</a:t>
            </a:fld>
            <a:endParaRPr lang="en-AU"/>
          </a:p>
        </p:txBody>
      </p:sp>
    </p:spTree>
    <p:extLst>
      <p:ext uri="{BB962C8B-B14F-4D97-AF65-F5344CB8AC3E}">
        <p14:creationId xmlns:p14="http://schemas.microsoft.com/office/powerpoint/2010/main" val="1583032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EC8E537C-2656-4F28-9703-DD584067FF56}" type="datetimeFigureOut">
              <a:rPr lang="en-AU" smtClean="0"/>
              <a:t>7/11/2019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657742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EC8E537C-2656-4F28-9703-DD584067FF56}" type="datetimeFigureOut">
              <a:rPr lang="en-AU" smtClean="0"/>
              <a:t>7/11/2019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126985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EC8E537C-2656-4F28-9703-DD584067FF56}" type="datetimeFigureOut">
              <a:rPr lang="en-AU" smtClean="0"/>
              <a:t>7/11/2019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967531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EC8E537C-2656-4F28-9703-DD584067FF56}" type="datetimeFigureOut">
              <a:rPr lang="en-AU" smtClean="0"/>
              <a:t>7/11/2019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3915603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EC8E537C-2656-4F28-9703-DD584067FF56}" type="datetimeFigureOut">
              <a:rPr lang="en-AU" smtClean="0"/>
              <a:t>7/11/2019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953666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EC8E537C-2656-4F28-9703-DD584067FF56}" type="datetimeFigureOut">
              <a:rPr lang="en-AU" smtClean="0"/>
              <a:t>7/11/2019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303962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EC8E537C-2656-4F28-9703-DD584067FF56}" type="datetimeFigureOut">
              <a:rPr lang="en-AU" smtClean="0"/>
              <a:t>7/11/2019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095735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EC8E537C-2656-4F28-9703-DD584067FF56}" type="datetimeFigureOut">
              <a:rPr lang="en-AU" smtClean="0"/>
              <a:t>7/11/2019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529200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8E537C-2656-4F28-9703-DD584067FF56}" type="datetimeFigureOut">
              <a:rPr lang="en-AU" smtClean="0"/>
              <a:t>7/11/2019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24580266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C8E537C-2656-4F28-9703-DD584067FF56}" type="datetimeFigureOut">
              <a:rPr lang="en-AU" smtClean="0"/>
              <a:t>7/11/2019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1223247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EC8E537C-2656-4F28-9703-DD584067FF56}" type="datetimeFigureOut">
              <a:rPr lang="en-AU" smtClean="0"/>
              <a:t>7/11/2019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96A4C0B-9F57-4BB1-8ABA-FBDD27E5ABBB}" type="slidenum">
              <a:rPr lang="en-AU" smtClean="0"/>
              <a:t>‹#›</a:t>
            </a:fld>
            <a:endParaRPr lang="en-AU"/>
          </a:p>
        </p:txBody>
      </p:sp>
    </p:spTree>
    <p:extLst>
      <p:ext uri="{BB962C8B-B14F-4D97-AF65-F5344CB8AC3E}">
        <p14:creationId xmlns:p14="http://schemas.microsoft.com/office/powerpoint/2010/main" val="3349646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8E537C-2656-4F28-9703-DD584067FF56}" type="datetimeFigureOut">
              <a:rPr lang="en-AU" smtClean="0"/>
              <a:t>7/11/2019</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6A4C0B-9F57-4BB1-8ABA-FBDD27E5ABBB}" type="slidenum">
              <a:rPr lang="en-AU" smtClean="0"/>
              <a:t>‹#›</a:t>
            </a:fld>
            <a:endParaRPr lang="en-AU"/>
          </a:p>
        </p:txBody>
      </p:sp>
    </p:spTree>
    <p:extLst>
      <p:ext uri="{BB962C8B-B14F-4D97-AF65-F5344CB8AC3E}">
        <p14:creationId xmlns:p14="http://schemas.microsoft.com/office/powerpoint/2010/main" val="21057104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1.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4.png"/><Relationship Id="rId9" Type="http://schemas.openxmlformats.org/officeDocument/2006/relationships/image" Target="../media/image20.png"/></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2" name="Picture 4" descr="Image result for gift cartoon"/>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8672"/>
          <a:stretch/>
        </p:blipFill>
        <p:spPr bwMode="auto">
          <a:xfrm>
            <a:off x="5049742" y="3885053"/>
            <a:ext cx="2487221" cy="24532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509958" y="1814051"/>
            <a:ext cx="9566787" cy="1531001"/>
          </a:xfrm>
        </p:spPr>
        <p:txBody>
          <a:bodyPr>
            <a:normAutofit/>
          </a:bodyPr>
          <a:lstStyle/>
          <a:p>
            <a:r>
              <a:rPr lang="en-AU" dirty="0" smtClean="0"/>
              <a:t>Eyes on the </a:t>
            </a:r>
            <a:r>
              <a:rPr lang="en-AU" dirty="0" smtClean="0"/>
              <a:t>prize</a:t>
            </a:r>
            <a:br>
              <a:rPr lang="en-AU" dirty="0" smtClean="0"/>
            </a:br>
            <a:r>
              <a:rPr lang="en-AU" sz="4000" dirty="0" err="1" smtClean="0"/>
              <a:t>Thaler</a:t>
            </a:r>
            <a:r>
              <a:rPr lang="en-AU" sz="4000" dirty="0"/>
              <a:t>, </a:t>
            </a:r>
            <a:r>
              <a:rPr lang="en-AU" sz="4000" dirty="0" err="1" smtClean="0"/>
              <a:t>Schütz</a:t>
            </a:r>
            <a:r>
              <a:rPr lang="en-AU" sz="4000" dirty="0" smtClean="0"/>
              <a:t>, </a:t>
            </a:r>
            <a:r>
              <a:rPr lang="en-AU" sz="4000" dirty="0" err="1" smtClean="0"/>
              <a:t>Goodale</a:t>
            </a:r>
            <a:r>
              <a:rPr lang="en-AU" sz="4000" dirty="0" smtClean="0"/>
              <a:t> &amp; </a:t>
            </a:r>
            <a:r>
              <a:rPr lang="en-AU" sz="4000" dirty="0" err="1" smtClean="0"/>
              <a:t>Gegenfutner</a:t>
            </a:r>
            <a:r>
              <a:rPr lang="en-AU" sz="4000" dirty="0" smtClean="0"/>
              <a:t>, 2013</a:t>
            </a:r>
            <a:endParaRPr lang="en-AU" sz="4000" dirty="0"/>
          </a:p>
        </p:txBody>
      </p:sp>
      <p:sp>
        <p:nvSpPr>
          <p:cNvPr id="4" name="Donut 3"/>
          <p:cNvSpPr/>
          <p:nvPr/>
        </p:nvSpPr>
        <p:spPr>
          <a:xfrm>
            <a:off x="4853353" y="3671668"/>
            <a:ext cx="2880000" cy="2880000"/>
          </a:xfrm>
          <a:prstGeom prst="donut">
            <a:avLst>
              <a:gd name="adj" fmla="val 852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5" name="Donut 4"/>
          <p:cNvSpPr/>
          <p:nvPr/>
        </p:nvSpPr>
        <p:spPr>
          <a:xfrm>
            <a:off x="5393353" y="4211668"/>
            <a:ext cx="1800000" cy="1800000"/>
          </a:xfrm>
          <a:prstGeom prst="donut">
            <a:avLst>
              <a:gd name="adj" fmla="val 852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6" name="Donut 5"/>
          <p:cNvSpPr/>
          <p:nvPr/>
        </p:nvSpPr>
        <p:spPr>
          <a:xfrm>
            <a:off x="5933353" y="4751668"/>
            <a:ext cx="720000" cy="720000"/>
          </a:xfrm>
          <a:prstGeom prst="donut">
            <a:avLst>
              <a:gd name="adj" fmla="val 852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Tree>
    <p:extLst>
      <p:ext uri="{BB962C8B-B14F-4D97-AF65-F5344CB8AC3E}">
        <p14:creationId xmlns:p14="http://schemas.microsoft.com/office/powerpoint/2010/main" val="31307129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Results</a:t>
            </a:r>
            <a:endParaRPr lang="en-AU" b="1" dirty="0"/>
          </a:p>
        </p:txBody>
      </p:sp>
      <p:pic>
        <p:nvPicPr>
          <p:cNvPr id="7" name="Picture 6"/>
          <p:cNvPicPr>
            <a:picLocks noChangeAspect="1"/>
          </p:cNvPicPr>
          <p:nvPr/>
        </p:nvPicPr>
        <p:blipFill>
          <a:blip r:embed="rId3"/>
          <a:stretch>
            <a:fillRect/>
          </a:stretch>
        </p:blipFill>
        <p:spPr>
          <a:xfrm>
            <a:off x="8391003" y="-38204"/>
            <a:ext cx="3761947" cy="1574904"/>
          </a:xfrm>
          <a:prstGeom prst="rect">
            <a:avLst/>
          </a:prstGeom>
        </p:spPr>
      </p:pic>
      <p:grpSp>
        <p:nvGrpSpPr>
          <p:cNvPr id="5" name="Group 4"/>
          <p:cNvGrpSpPr/>
          <p:nvPr/>
        </p:nvGrpSpPr>
        <p:grpSpPr>
          <a:xfrm>
            <a:off x="266699" y="1733550"/>
            <a:ext cx="11658601" cy="5124450"/>
            <a:chOff x="266699" y="1390650"/>
            <a:chExt cx="11658601" cy="5124450"/>
          </a:xfrm>
        </p:grpSpPr>
        <p:pic>
          <p:nvPicPr>
            <p:cNvPr id="2" name="Picture 1"/>
            <p:cNvPicPr>
              <a:picLocks noChangeAspect="1"/>
            </p:cNvPicPr>
            <p:nvPr/>
          </p:nvPicPr>
          <p:blipFill rotWithShape="1">
            <a:blip r:embed="rId4"/>
            <a:srcRect l="2563" t="17708" r="7833" b="12240"/>
            <a:stretch/>
          </p:blipFill>
          <p:spPr>
            <a:xfrm>
              <a:off x="266699" y="1390650"/>
              <a:ext cx="11658601" cy="5124450"/>
            </a:xfrm>
            <a:prstGeom prst="rect">
              <a:avLst/>
            </a:prstGeom>
          </p:spPr>
        </p:pic>
        <p:grpSp>
          <p:nvGrpSpPr>
            <p:cNvPr id="8" name="Group 7"/>
            <p:cNvGrpSpPr/>
            <p:nvPr/>
          </p:nvGrpSpPr>
          <p:grpSpPr>
            <a:xfrm>
              <a:off x="1050067" y="5550012"/>
              <a:ext cx="3924300" cy="25400"/>
              <a:chOff x="2652452" y="275431"/>
              <a:chExt cx="3924300" cy="25400"/>
            </a:xfrm>
          </p:grpSpPr>
          <p:cxnSp>
            <p:nvCxnSpPr>
              <p:cNvPr id="10" name="Straight Connector 9"/>
              <p:cNvCxnSpPr/>
              <p:nvPr/>
            </p:nvCxnSpPr>
            <p:spPr>
              <a:xfrm flipV="1">
                <a:off x="2652452" y="275431"/>
                <a:ext cx="3924300" cy="25400"/>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652452" y="275431"/>
                <a:ext cx="3924300" cy="2540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6043408" y="5536406"/>
              <a:ext cx="3924300" cy="25400"/>
              <a:chOff x="2652452" y="275431"/>
              <a:chExt cx="3924300" cy="25400"/>
            </a:xfrm>
          </p:grpSpPr>
          <p:cxnSp>
            <p:nvCxnSpPr>
              <p:cNvPr id="13" name="Straight Connector 12"/>
              <p:cNvCxnSpPr/>
              <p:nvPr/>
            </p:nvCxnSpPr>
            <p:spPr>
              <a:xfrm flipV="1">
                <a:off x="2652452" y="275431"/>
                <a:ext cx="3924300" cy="25400"/>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2652452" y="275431"/>
                <a:ext cx="3924300" cy="2540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6231420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Results</a:t>
            </a:r>
            <a:endParaRPr lang="en-AU" b="1" dirty="0"/>
          </a:p>
        </p:txBody>
      </p:sp>
      <p:pic>
        <p:nvPicPr>
          <p:cNvPr id="7" name="Picture 6"/>
          <p:cNvPicPr>
            <a:picLocks noChangeAspect="1"/>
          </p:cNvPicPr>
          <p:nvPr/>
        </p:nvPicPr>
        <p:blipFill>
          <a:blip r:embed="rId3"/>
          <a:stretch>
            <a:fillRect/>
          </a:stretch>
        </p:blipFill>
        <p:spPr>
          <a:xfrm>
            <a:off x="8391003" y="-38204"/>
            <a:ext cx="3761947" cy="1574904"/>
          </a:xfrm>
          <a:prstGeom prst="rect">
            <a:avLst/>
          </a:prstGeom>
        </p:spPr>
      </p:pic>
      <p:pic>
        <p:nvPicPr>
          <p:cNvPr id="15" name="Picture 14"/>
          <p:cNvPicPr>
            <a:picLocks noChangeAspect="1"/>
          </p:cNvPicPr>
          <p:nvPr/>
        </p:nvPicPr>
        <p:blipFill rotWithShape="1">
          <a:blip r:embed="rId4"/>
          <a:srcRect l="87030" t="17732" b="20999"/>
          <a:stretch/>
        </p:blipFill>
        <p:spPr>
          <a:xfrm>
            <a:off x="10597840" y="2212257"/>
            <a:ext cx="1511920" cy="3141407"/>
          </a:xfrm>
          <a:prstGeom prst="rect">
            <a:avLst/>
          </a:prstGeom>
        </p:spPr>
      </p:pic>
      <p:pic>
        <p:nvPicPr>
          <p:cNvPr id="16" name="Picture 15"/>
          <p:cNvPicPr>
            <a:picLocks noChangeAspect="1"/>
          </p:cNvPicPr>
          <p:nvPr/>
        </p:nvPicPr>
        <p:blipFill rotWithShape="1">
          <a:blip r:embed="rId5"/>
          <a:srcRect l="19584" t="21068" r="14445" b="8165"/>
          <a:stretch/>
        </p:blipFill>
        <p:spPr>
          <a:xfrm>
            <a:off x="1415845" y="1681316"/>
            <a:ext cx="8583562" cy="5176684"/>
          </a:xfrm>
          <a:prstGeom prst="rect">
            <a:avLst/>
          </a:prstGeom>
        </p:spPr>
      </p:pic>
      <p:grpSp>
        <p:nvGrpSpPr>
          <p:cNvPr id="19" name="Group 18"/>
          <p:cNvGrpSpPr/>
          <p:nvPr/>
        </p:nvGrpSpPr>
        <p:grpSpPr>
          <a:xfrm>
            <a:off x="2133600" y="1738312"/>
            <a:ext cx="4483099" cy="4505632"/>
            <a:chOff x="2133600" y="1738312"/>
            <a:chExt cx="4483099" cy="4505632"/>
          </a:xfrm>
        </p:grpSpPr>
        <p:sp>
          <p:nvSpPr>
            <p:cNvPr id="17" name="Rectangle 16"/>
            <p:cNvSpPr/>
            <p:nvPr/>
          </p:nvSpPr>
          <p:spPr>
            <a:xfrm>
              <a:off x="2133600" y="1738312"/>
              <a:ext cx="4483099" cy="2229003"/>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Rectangle 17"/>
            <p:cNvSpPr/>
            <p:nvPr/>
          </p:nvSpPr>
          <p:spPr>
            <a:xfrm>
              <a:off x="4395019" y="3967316"/>
              <a:ext cx="2221680" cy="2276628"/>
            </a:xfrm>
            <a:prstGeom prst="rect">
              <a:avLst/>
            </a:prstGeom>
            <a:solidFill>
              <a:schemeClr val="bg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2352420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Results</a:t>
            </a:r>
            <a:endParaRPr lang="en-AU" b="1" dirty="0"/>
          </a:p>
        </p:txBody>
      </p:sp>
      <p:pic>
        <p:nvPicPr>
          <p:cNvPr id="7" name="Picture 6"/>
          <p:cNvPicPr>
            <a:picLocks noChangeAspect="1"/>
          </p:cNvPicPr>
          <p:nvPr/>
        </p:nvPicPr>
        <p:blipFill>
          <a:blip r:embed="rId3"/>
          <a:stretch>
            <a:fillRect/>
          </a:stretch>
        </p:blipFill>
        <p:spPr>
          <a:xfrm>
            <a:off x="8391003" y="-38204"/>
            <a:ext cx="3761947" cy="1574904"/>
          </a:xfrm>
          <a:prstGeom prst="rect">
            <a:avLst/>
          </a:prstGeom>
        </p:spPr>
      </p:pic>
      <p:pic>
        <p:nvPicPr>
          <p:cNvPr id="15" name="Picture 14"/>
          <p:cNvPicPr>
            <a:picLocks noChangeAspect="1"/>
          </p:cNvPicPr>
          <p:nvPr/>
        </p:nvPicPr>
        <p:blipFill rotWithShape="1">
          <a:blip r:embed="rId4"/>
          <a:srcRect l="87030" t="17732" b="20999"/>
          <a:stretch/>
        </p:blipFill>
        <p:spPr>
          <a:xfrm>
            <a:off x="10597840" y="2212257"/>
            <a:ext cx="1511920" cy="3141407"/>
          </a:xfrm>
          <a:prstGeom prst="rect">
            <a:avLst/>
          </a:prstGeom>
        </p:spPr>
      </p:pic>
      <p:pic>
        <p:nvPicPr>
          <p:cNvPr id="20" name="Picture 19"/>
          <p:cNvPicPr>
            <a:picLocks noChangeAspect="1"/>
          </p:cNvPicPr>
          <p:nvPr/>
        </p:nvPicPr>
        <p:blipFill rotWithShape="1">
          <a:blip r:embed="rId5"/>
          <a:srcRect l="13268" t="21625" r="53279" b="17125"/>
          <a:stretch/>
        </p:blipFill>
        <p:spPr>
          <a:xfrm>
            <a:off x="457188" y="1536700"/>
            <a:ext cx="2615196" cy="2692113"/>
          </a:xfrm>
          <a:prstGeom prst="rect">
            <a:avLst/>
          </a:prstGeom>
        </p:spPr>
      </p:pic>
      <p:sp>
        <p:nvSpPr>
          <p:cNvPr id="21" name="Rectangle 20"/>
          <p:cNvSpPr/>
          <p:nvPr/>
        </p:nvSpPr>
        <p:spPr>
          <a:xfrm>
            <a:off x="457188" y="4871966"/>
            <a:ext cx="2212272" cy="646331"/>
          </a:xfrm>
          <a:prstGeom prst="rect">
            <a:avLst/>
          </a:prstGeom>
        </p:spPr>
        <p:txBody>
          <a:bodyPr wrap="none">
            <a:spAutoFit/>
          </a:bodyPr>
          <a:lstStyle/>
          <a:p>
            <a:r>
              <a:rPr lang="en-AU" b="1" dirty="0" smtClean="0"/>
              <a:t>Red lines – Individual</a:t>
            </a:r>
          </a:p>
          <a:p>
            <a:r>
              <a:rPr lang="en-AU" b="1" dirty="0" smtClean="0"/>
              <a:t>Black lines – Average</a:t>
            </a:r>
            <a:endParaRPr lang="en-AU" b="1" dirty="0"/>
          </a:p>
        </p:txBody>
      </p:sp>
      <p:grpSp>
        <p:nvGrpSpPr>
          <p:cNvPr id="27" name="Group 26"/>
          <p:cNvGrpSpPr/>
          <p:nvPr/>
        </p:nvGrpSpPr>
        <p:grpSpPr>
          <a:xfrm>
            <a:off x="3530001" y="365125"/>
            <a:ext cx="3780406" cy="5904065"/>
            <a:chOff x="3530001" y="365125"/>
            <a:chExt cx="3780406" cy="5904065"/>
          </a:xfrm>
        </p:grpSpPr>
        <p:pic>
          <p:nvPicPr>
            <p:cNvPr id="23" name="Picture 22"/>
            <p:cNvPicPr>
              <a:picLocks noChangeAspect="1"/>
            </p:cNvPicPr>
            <p:nvPr/>
          </p:nvPicPr>
          <p:blipFill rotWithShape="1">
            <a:blip r:embed="rId6"/>
            <a:srcRect l="12670" t="17641" r="68514" b="8165"/>
            <a:stretch/>
          </p:blipFill>
          <p:spPr>
            <a:xfrm>
              <a:off x="3530001" y="2302865"/>
              <a:ext cx="1789157" cy="3966325"/>
            </a:xfrm>
            <a:prstGeom prst="rect">
              <a:avLst/>
            </a:prstGeom>
          </p:spPr>
        </p:pic>
        <p:pic>
          <p:nvPicPr>
            <p:cNvPr id="24" name="Picture 23"/>
            <p:cNvPicPr>
              <a:picLocks noChangeAspect="1"/>
            </p:cNvPicPr>
            <p:nvPr/>
          </p:nvPicPr>
          <p:blipFill rotWithShape="1">
            <a:blip r:embed="rId7"/>
            <a:srcRect l="20999" t="19625" r="43300" b="12875"/>
            <a:stretch/>
          </p:blipFill>
          <p:spPr>
            <a:xfrm>
              <a:off x="3599743" y="365125"/>
              <a:ext cx="1649671" cy="1753587"/>
            </a:xfrm>
            <a:prstGeom prst="rect">
              <a:avLst/>
            </a:prstGeom>
          </p:spPr>
        </p:pic>
        <p:pic>
          <p:nvPicPr>
            <p:cNvPr id="25" name="Picture 24"/>
            <p:cNvPicPr>
              <a:picLocks noChangeAspect="1"/>
            </p:cNvPicPr>
            <p:nvPr/>
          </p:nvPicPr>
          <p:blipFill rotWithShape="1">
            <a:blip r:embed="rId8"/>
            <a:srcRect l="25216" t="19875" r="57496" b="8625"/>
            <a:stretch/>
          </p:blipFill>
          <p:spPr>
            <a:xfrm>
              <a:off x="5666295" y="1690688"/>
              <a:ext cx="1644112" cy="3822893"/>
            </a:xfrm>
            <a:prstGeom prst="rect">
              <a:avLst/>
            </a:prstGeom>
          </p:spPr>
        </p:pic>
      </p:grpSp>
      <p:pic>
        <p:nvPicPr>
          <p:cNvPr id="26" name="Picture 25"/>
          <p:cNvPicPr>
            <a:picLocks noChangeAspect="1"/>
          </p:cNvPicPr>
          <p:nvPr/>
        </p:nvPicPr>
        <p:blipFill rotWithShape="1">
          <a:blip r:embed="rId9"/>
          <a:srcRect l="19734" t="20125" r="44846" b="13875"/>
          <a:stretch/>
        </p:blipFill>
        <p:spPr>
          <a:xfrm>
            <a:off x="7657544" y="2457235"/>
            <a:ext cx="2450592" cy="2567286"/>
          </a:xfrm>
          <a:prstGeom prst="rect">
            <a:avLst/>
          </a:prstGeom>
          <a:ln w="76200">
            <a:solidFill>
              <a:srgbClr val="EAEA00"/>
            </a:solidFill>
          </a:ln>
        </p:spPr>
      </p:pic>
    </p:spTree>
    <p:extLst>
      <p:ext uri="{BB962C8B-B14F-4D97-AF65-F5344CB8AC3E}">
        <p14:creationId xmlns:p14="http://schemas.microsoft.com/office/powerpoint/2010/main" val="1014053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4" descr="Image result for gift cartoon"/>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8672"/>
          <a:stretch/>
        </p:blipFill>
        <p:spPr bwMode="auto">
          <a:xfrm>
            <a:off x="10083217" y="4486656"/>
            <a:ext cx="1791014" cy="1766537"/>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en-AU" b="1" dirty="0" smtClean="0"/>
              <a:t>Discussion</a:t>
            </a:r>
            <a:endParaRPr lang="en-AU" b="1" dirty="0"/>
          </a:p>
        </p:txBody>
      </p:sp>
      <p:sp>
        <p:nvSpPr>
          <p:cNvPr id="5" name="Content Placeholder 4"/>
          <p:cNvSpPr>
            <a:spLocks noGrp="1"/>
          </p:cNvSpPr>
          <p:nvPr>
            <p:ph idx="1"/>
          </p:nvPr>
        </p:nvSpPr>
        <p:spPr>
          <a:xfrm>
            <a:off x="838200" y="1825625"/>
            <a:ext cx="9896856" cy="4351338"/>
          </a:xfrm>
        </p:spPr>
        <p:txBody>
          <a:bodyPr>
            <a:normAutofit/>
          </a:bodyPr>
          <a:lstStyle/>
          <a:p>
            <a:pPr>
              <a:buFontTx/>
              <a:buChar char="-"/>
            </a:pPr>
            <a:r>
              <a:rPr lang="en-AU" sz="3000" dirty="0" smtClean="0"/>
              <a:t>Most saccades were horizontally aligned (ergo not just ‘noise’ else this would be isotropic)</a:t>
            </a:r>
          </a:p>
          <a:p>
            <a:pPr>
              <a:buFontTx/>
              <a:buChar char="-"/>
            </a:pPr>
            <a:r>
              <a:rPr lang="en-AU" sz="3000" dirty="0" smtClean="0"/>
              <a:t>Saccade amplitudes were in excess of measurement noise</a:t>
            </a:r>
          </a:p>
          <a:p>
            <a:pPr>
              <a:buFontTx/>
              <a:buChar char="-"/>
            </a:pPr>
            <a:r>
              <a:rPr lang="en-AU" sz="3000" dirty="0" smtClean="0"/>
              <a:t>In the absence of a target, </a:t>
            </a:r>
            <a:r>
              <a:rPr lang="en-AU" sz="3000" dirty="0" err="1" smtClean="0"/>
              <a:t>microsaccade</a:t>
            </a:r>
            <a:r>
              <a:rPr lang="en-AU" sz="3000" dirty="0" smtClean="0"/>
              <a:t> rate decreases; however, this absence reduces the accuracy of fixation and increases dispersion (</a:t>
            </a:r>
            <a:r>
              <a:rPr lang="en-AU" sz="3000" dirty="0" err="1" smtClean="0"/>
              <a:t>Cherici</a:t>
            </a:r>
            <a:r>
              <a:rPr lang="en-AU" sz="3000" dirty="0" smtClean="0"/>
              <a:t> et al., 2012)</a:t>
            </a:r>
          </a:p>
          <a:p>
            <a:pPr>
              <a:buFontTx/>
              <a:buChar char="-"/>
            </a:pPr>
            <a:r>
              <a:rPr lang="en-AU" sz="3000" dirty="0" smtClean="0"/>
              <a:t>Smaller fixation stimuli decrease the rate of dispersion</a:t>
            </a:r>
          </a:p>
          <a:p>
            <a:pPr>
              <a:buFontTx/>
              <a:buChar char="-"/>
            </a:pPr>
            <a:r>
              <a:rPr lang="en-AU" sz="3000" dirty="0" smtClean="0"/>
              <a:t>ABC was the best shape to keep participant’s eyes on the prize</a:t>
            </a:r>
            <a:endParaRPr lang="en-AU" sz="3000" dirty="0"/>
          </a:p>
        </p:txBody>
      </p:sp>
      <p:grpSp>
        <p:nvGrpSpPr>
          <p:cNvPr id="3" name="Group 2"/>
          <p:cNvGrpSpPr/>
          <p:nvPr/>
        </p:nvGrpSpPr>
        <p:grpSpPr>
          <a:xfrm>
            <a:off x="10052118" y="4474783"/>
            <a:ext cx="1883450" cy="1883452"/>
            <a:chOff x="10052118" y="4779583"/>
            <a:chExt cx="1883450" cy="1883452"/>
          </a:xfrm>
        </p:grpSpPr>
        <p:sp>
          <p:nvSpPr>
            <p:cNvPr id="10" name="Oval 9"/>
            <p:cNvSpPr/>
            <p:nvPr/>
          </p:nvSpPr>
          <p:spPr>
            <a:xfrm>
              <a:off x="10306215" y="5035677"/>
              <a:ext cx="1371166" cy="13711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11" name="Multiply 10"/>
            <p:cNvSpPr/>
            <p:nvPr/>
          </p:nvSpPr>
          <p:spPr>
            <a:xfrm rot="2700000">
              <a:off x="10052117" y="4779584"/>
              <a:ext cx="1883452" cy="1883450"/>
            </a:xfrm>
            <a:prstGeom prst="mathMultiply">
              <a:avLst>
                <a:gd name="adj1" fmla="val 8863"/>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12" name="Oval 11"/>
            <p:cNvSpPr/>
            <p:nvPr/>
          </p:nvSpPr>
          <p:spPr>
            <a:xfrm>
              <a:off x="10903512" y="5631685"/>
              <a:ext cx="180662" cy="17925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grpSp>
    </p:spTree>
    <p:extLst>
      <p:ext uri="{BB962C8B-B14F-4D97-AF65-F5344CB8AC3E}">
        <p14:creationId xmlns:p14="http://schemas.microsoft.com/office/powerpoint/2010/main" val="1990161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Noisy eyes</a:t>
            </a:r>
            <a:endParaRPr lang="en-AU" b="1" dirty="0"/>
          </a:p>
        </p:txBody>
      </p:sp>
      <p:sp>
        <p:nvSpPr>
          <p:cNvPr id="5" name="Content Placeholder 4"/>
          <p:cNvSpPr>
            <a:spLocks noGrp="1"/>
          </p:cNvSpPr>
          <p:nvPr>
            <p:ph idx="1"/>
          </p:nvPr>
        </p:nvSpPr>
        <p:spPr>
          <a:xfrm>
            <a:off x="838200" y="1825625"/>
            <a:ext cx="5759548" cy="4351338"/>
          </a:xfrm>
        </p:spPr>
        <p:txBody>
          <a:bodyPr>
            <a:normAutofit fontScale="92500" lnSpcReduction="10000"/>
          </a:bodyPr>
          <a:lstStyle/>
          <a:p>
            <a:pPr marL="0" indent="0">
              <a:buNone/>
            </a:pPr>
            <a:r>
              <a:rPr lang="en-AU" sz="3000" dirty="0" smtClean="0"/>
              <a:t>Causes problems in:</a:t>
            </a:r>
          </a:p>
          <a:p>
            <a:pPr marL="0" indent="0">
              <a:buNone/>
            </a:pPr>
            <a:endParaRPr lang="en-AU" sz="800" dirty="0" smtClean="0"/>
          </a:p>
          <a:p>
            <a:r>
              <a:rPr lang="en-AU" sz="3000" dirty="0" smtClean="0"/>
              <a:t>Neuroimaging </a:t>
            </a:r>
          </a:p>
          <a:p>
            <a:pPr lvl="1"/>
            <a:r>
              <a:rPr lang="en-AU" sz="3000" dirty="0" smtClean="0"/>
              <a:t>EEG, MEG and fMRI</a:t>
            </a:r>
          </a:p>
          <a:p>
            <a:endParaRPr lang="en-AU" sz="3000" dirty="0" smtClean="0"/>
          </a:p>
          <a:p>
            <a:r>
              <a:rPr lang="en-AU" sz="3000" dirty="0" smtClean="0"/>
              <a:t>Electroretinography</a:t>
            </a:r>
          </a:p>
          <a:p>
            <a:endParaRPr lang="en-AU" sz="3000" dirty="0" smtClean="0"/>
          </a:p>
          <a:p>
            <a:r>
              <a:rPr lang="en-AU" sz="3000" dirty="0" smtClean="0"/>
              <a:t>Eye tracking</a:t>
            </a:r>
          </a:p>
          <a:p>
            <a:endParaRPr lang="en-AU" sz="3000" dirty="0" smtClean="0"/>
          </a:p>
          <a:p>
            <a:pPr marL="0" indent="0">
              <a:buNone/>
            </a:pPr>
            <a:r>
              <a:rPr lang="en-AU" sz="3000" dirty="0" smtClean="0"/>
              <a:t>Lesser extent behavioural studies</a:t>
            </a:r>
          </a:p>
        </p:txBody>
      </p:sp>
      <p:pic>
        <p:nvPicPr>
          <p:cNvPr id="1026" name="Picture 2" descr="Image result for animal large eye"/>
          <p:cNvPicPr>
            <a:picLocks noChangeAspect="1" noChangeArrowheads="1"/>
          </p:cNvPicPr>
          <p:nvPr/>
        </p:nvPicPr>
        <p:blipFill rotWithShape="1">
          <a:blip r:embed="rId2">
            <a:extLst>
              <a:ext uri="{28A0092B-C50C-407E-A947-70E740481C1C}">
                <a14:useLocalDpi xmlns:a14="http://schemas.microsoft.com/office/drawing/2010/main" val="0"/>
              </a:ext>
            </a:extLst>
          </a:blip>
          <a:srcRect l="6508" r="4775" b="3520"/>
          <a:stretch/>
        </p:blipFill>
        <p:spPr bwMode="auto">
          <a:xfrm>
            <a:off x="7219708" y="1178451"/>
            <a:ext cx="4531864" cy="4998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97259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Properties of fixation</a:t>
            </a:r>
            <a:endParaRPr lang="en-AU" b="1" dirty="0"/>
          </a:p>
        </p:txBody>
      </p:sp>
      <p:sp>
        <p:nvSpPr>
          <p:cNvPr id="5" name="Content Placeholder 4"/>
          <p:cNvSpPr>
            <a:spLocks noGrp="1"/>
          </p:cNvSpPr>
          <p:nvPr>
            <p:ph idx="1"/>
          </p:nvPr>
        </p:nvSpPr>
        <p:spPr>
          <a:xfrm>
            <a:off x="838199" y="1825625"/>
            <a:ext cx="6853493" cy="4351338"/>
          </a:xfrm>
        </p:spPr>
        <p:txBody>
          <a:bodyPr>
            <a:normAutofit lnSpcReduction="10000"/>
          </a:bodyPr>
          <a:lstStyle/>
          <a:p>
            <a:pPr marL="0" indent="0">
              <a:buNone/>
            </a:pPr>
            <a:r>
              <a:rPr lang="en-AU" sz="3000" dirty="0" smtClean="0"/>
              <a:t>What doesn’t work:</a:t>
            </a:r>
          </a:p>
          <a:p>
            <a:pPr>
              <a:buFontTx/>
              <a:buChar char="-"/>
            </a:pPr>
            <a:r>
              <a:rPr lang="en-AU" sz="3000" dirty="0" smtClean="0"/>
              <a:t>Blur, colour, luminance and contrast have no effect.</a:t>
            </a:r>
            <a:br>
              <a:rPr lang="en-AU" sz="3000" dirty="0" smtClean="0"/>
            </a:br>
            <a:r>
              <a:rPr lang="en-AU" sz="1500" dirty="0" smtClean="0"/>
              <a:t>(Boyce, 1967; Steinman, 1965; </a:t>
            </a:r>
            <a:r>
              <a:rPr lang="en-AU" sz="1500" dirty="0" err="1" smtClean="0"/>
              <a:t>Ukwade</a:t>
            </a:r>
            <a:r>
              <a:rPr lang="en-AU" sz="1500" dirty="0" smtClean="0"/>
              <a:t> &amp; </a:t>
            </a:r>
            <a:r>
              <a:rPr lang="en-AU" sz="1500" dirty="0" err="1" smtClean="0"/>
              <a:t>Bedell</a:t>
            </a:r>
            <a:r>
              <a:rPr lang="en-AU" sz="1500" dirty="0" smtClean="0"/>
              <a:t>, 1993)</a:t>
            </a:r>
          </a:p>
          <a:p>
            <a:pPr>
              <a:buFontTx/>
              <a:buChar char="-"/>
            </a:pPr>
            <a:endParaRPr lang="en-AU" sz="2000" dirty="0" smtClean="0"/>
          </a:p>
          <a:p>
            <a:pPr marL="0" indent="0">
              <a:buNone/>
            </a:pPr>
            <a:r>
              <a:rPr lang="en-AU" sz="3000" dirty="0" smtClean="0"/>
              <a:t>What alters fixation:</a:t>
            </a:r>
          </a:p>
          <a:p>
            <a:pPr>
              <a:buFontTx/>
              <a:buChar char="-"/>
            </a:pPr>
            <a:r>
              <a:rPr lang="en-AU" sz="3000" dirty="0" smtClean="0"/>
              <a:t>Selective attention to parts of the display </a:t>
            </a:r>
          </a:p>
          <a:p>
            <a:pPr>
              <a:buFontTx/>
              <a:buChar char="-"/>
            </a:pPr>
            <a:r>
              <a:rPr lang="en-AU" sz="3000" dirty="0" smtClean="0"/>
              <a:t>Precision (if task appropriate)</a:t>
            </a:r>
          </a:p>
          <a:p>
            <a:pPr>
              <a:buFontTx/>
              <a:buChar char="-"/>
            </a:pPr>
            <a:r>
              <a:rPr lang="en-AU" sz="3000" dirty="0" smtClean="0"/>
              <a:t>Visual distractors</a:t>
            </a:r>
          </a:p>
          <a:p>
            <a:pPr>
              <a:buFontTx/>
              <a:buChar char="-"/>
            </a:pPr>
            <a:r>
              <a:rPr lang="en-AU" sz="3000" dirty="0" smtClean="0"/>
              <a:t>Size (</a:t>
            </a:r>
            <a:r>
              <a:rPr lang="en-AU" sz="3000" dirty="0" err="1" smtClean="0"/>
              <a:t>microsaccade</a:t>
            </a:r>
            <a:r>
              <a:rPr lang="en-AU" sz="3000" dirty="0" smtClean="0"/>
              <a:t> rate and drift)</a:t>
            </a:r>
          </a:p>
          <a:p>
            <a:pPr>
              <a:buFontTx/>
              <a:buChar char="-"/>
            </a:pPr>
            <a:endParaRPr lang="en-AU" sz="3000" dirty="0" smtClean="0"/>
          </a:p>
          <a:p>
            <a:pPr>
              <a:buFontTx/>
              <a:buChar char="-"/>
            </a:pPr>
            <a:endParaRPr lang="en-AU" sz="3000" dirty="0" smtClean="0"/>
          </a:p>
          <a:p>
            <a:pPr>
              <a:buFontTx/>
              <a:buChar char="-"/>
            </a:pPr>
            <a:endParaRPr lang="en-AU" sz="3000" dirty="0" smtClean="0"/>
          </a:p>
        </p:txBody>
      </p:sp>
      <p:grpSp>
        <p:nvGrpSpPr>
          <p:cNvPr id="22" name="Group 21"/>
          <p:cNvGrpSpPr/>
          <p:nvPr/>
        </p:nvGrpSpPr>
        <p:grpSpPr>
          <a:xfrm>
            <a:off x="7766091" y="2213155"/>
            <a:ext cx="4114144" cy="2841267"/>
            <a:chOff x="7766091" y="2213155"/>
            <a:chExt cx="4114144" cy="2841267"/>
          </a:xfrm>
        </p:grpSpPr>
        <p:grpSp>
          <p:nvGrpSpPr>
            <p:cNvPr id="21" name="Group 20"/>
            <p:cNvGrpSpPr/>
            <p:nvPr/>
          </p:nvGrpSpPr>
          <p:grpSpPr>
            <a:xfrm>
              <a:off x="7766091" y="2213155"/>
              <a:ext cx="4114144" cy="2315804"/>
              <a:chOff x="7766091" y="2213155"/>
              <a:chExt cx="4114144" cy="2315804"/>
            </a:xfrm>
          </p:grpSpPr>
          <p:pic>
            <p:nvPicPr>
              <p:cNvPr id="2" name="Picture 1"/>
              <p:cNvPicPr>
                <a:picLocks noChangeAspect="1"/>
              </p:cNvPicPr>
              <p:nvPr/>
            </p:nvPicPr>
            <p:blipFill rotWithShape="1">
              <a:blip r:embed="rId2"/>
              <a:srcRect l="64422" t="152" r="12336" b="72157"/>
              <a:stretch/>
            </p:blipFill>
            <p:spPr>
              <a:xfrm>
                <a:off x="7766091" y="2213155"/>
                <a:ext cx="2094271" cy="2315804"/>
              </a:xfrm>
              <a:prstGeom prst="rect">
                <a:avLst/>
              </a:prstGeom>
            </p:spPr>
          </p:pic>
          <p:pic>
            <p:nvPicPr>
              <p:cNvPr id="6" name="Picture 5"/>
              <p:cNvPicPr>
                <a:picLocks noChangeAspect="1"/>
              </p:cNvPicPr>
              <p:nvPr/>
            </p:nvPicPr>
            <p:blipFill rotWithShape="1">
              <a:blip r:embed="rId2"/>
              <a:srcRect l="64281" t="29613" r="12477" b="42696"/>
              <a:stretch/>
            </p:blipFill>
            <p:spPr>
              <a:xfrm>
                <a:off x="9785964" y="2213155"/>
                <a:ext cx="2094271" cy="2315804"/>
              </a:xfrm>
              <a:prstGeom prst="rect">
                <a:avLst/>
              </a:prstGeom>
            </p:spPr>
          </p:pic>
        </p:grpSp>
        <p:sp>
          <p:nvSpPr>
            <p:cNvPr id="3" name="Rectangle 2"/>
            <p:cNvSpPr/>
            <p:nvPr/>
          </p:nvSpPr>
          <p:spPr>
            <a:xfrm>
              <a:off x="8549792" y="4685090"/>
              <a:ext cx="2472343" cy="369332"/>
            </a:xfrm>
            <a:prstGeom prst="rect">
              <a:avLst/>
            </a:prstGeom>
          </p:spPr>
          <p:txBody>
            <a:bodyPr wrap="none">
              <a:spAutoFit/>
            </a:bodyPr>
            <a:lstStyle/>
            <a:p>
              <a:r>
                <a:rPr lang="en-AU" dirty="0" err="1" smtClean="0"/>
                <a:t>Ko</a:t>
              </a:r>
              <a:r>
                <a:rPr lang="en-AU" dirty="0" smtClean="0"/>
                <a:t>, Poletti &amp; </a:t>
              </a:r>
              <a:r>
                <a:rPr lang="en-AU" dirty="0" err="1" smtClean="0"/>
                <a:t>Rucci</a:t>
              </a:r>
              <a:r>
                <a:rPr lang="en-AU" dirty="0" smtClean="0"/>
                <a:t>, 2010</a:t>
              </a:r>
              <a:endParaRPr lang="en-AU" dirty="0"/>
            </a:p>
          </p:txBody>
        </p:sp>
      </p:grpSp>
      <p:grpSp>
        <p:nvGrpSpPr>
          <p:cNvPr id="24" name="Group 23"/>
          <p:cNvGrpSpPr/>
          <p:nvPr/>
        </p:nvGrpSpPr>
        <p:grpSpPr>
          <a:xfrm>
            <a:off x="7827605" y="731520"/>
            <a:ext cx="3916718" cy="5679928"/>
            <a:chOff x="7827605" y="731520"/>
            <a:chExt cx="3916718" cy="5679928"/>
          </a:xfrm>
        </p:grpSpPr>
        <p:pic>
          <p:nvPicPr>
            <p:cNvPr id="7" name="Picture 6"/>
            <p:cNvPicPr>
              <a:picLocks noChangeAspect="1"/>
            </p:cNvPicPr>
            <p:nvPr/>
          </p:nvPicPr>
          <p:blipFill rotWithShape="1">
            <a:blip r:embed="rId3"/>
            <a:srcRect l="48991" t="14856" r="20906" b="14616"/>
            <a:stretch/>
          </p:blipFill>
          <p:spPr>
            <a:xfrm>
              <a:off x="7827605" y="731520"/>
              <a:ext cx="3916718" cy="5159214"/>
            </a:xfrm>
            <a:prstGeom prst="rect">
              <a:avLst/>
            </a:prstGeom>
          </p:spPr>
        </p:pic>
        <p:pic>
          <p:nvPicPr>
            <p:cNvPr id="15" name="Picture 14"/>
            <p:cNvPicPr>
              <a:picLocks noChangeAspect="1"/>
            </p:cNvPicPr>
            <p:nvPr/>
          </p:nvPicPr>
          <p:blipFill>
            <a:blip r:embed="rId4"/>
            <a:stretch>
              <a:fillRect/>
            </a:stretch>
          </p:blipFill>
          <p:spPr>
            <a:xfrm>
              <a:off x="8322796" y="4836472"/>
              <a:ext cx="1135616" cy="691651"/>
            </a:xfrm>
            <a:prstGeom prst="rect">
              <a:avLst/>
            </a:prstGeom>
          </p:spPr>
        </p:pic>
        <p:sp>
          <p:nvSpPr>
            <p:cNvPr id="23" name="Rectangle 22"/>
            <p:cNvSpPr/>
            <p:nvPr/>
          </p:nvSpPr>
          <p:spPr>
            <a:xfrm>
              <a:off x="8455525" y="6042116"/>
              <a:ext cx="2377574" cy="369332"/>
            </a:xfrm>
            <a:prstGeom prst="rect">
              <a:avLst/>
            </a:prstGeom>
          </p:spPr>
          <p:txBody>
            <a:bodyPr wrap="none">
              <a:spAutoFit/>
            </a:bodyPr>
            <a:lstStyle/>
            <a:p>
              <a:r>
                <a:rPr lang="en-AU" dirty="0" err="1" smtClean="0"/>
                <a:t>Engbert</a:t>
              </a:r>
              <a:r>
                <a:rPr lang="en-AU" dirty="0" smtClean="0"/>
                <a:t> &amp; </a:t>
              </a:r>
              <a:r>
                <a:rPr lang="en-AU" dirty="0" err="1" smtClean="0"/>
                <a:t>Kliegl</a:t>
              </a:r>
              <a:r>
                <a:rPr lang="en-AU" dirty="0" smtClean="0"/>
                <a:t>, 2003a</a:t>
              </a:r>
              <a:endParaRPr lang="en-AU" dirty="0"/>
            </a:p>
          </p:txBody>
        </p:sp>
      </p:grpSp>
      <p:pic>
        <p:nvPicPr>
          <p:cNvPr id="3074" name="Picture 2" descr="Image result for lion"/>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902004" y="515939"/>
            <a:ext cx="3587709" cy="60331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1697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subTnLst>
                                    <p:set>
                                      <p:cBhvr override="childStyle">
                                        <p:cTn dur="1" fill="hold" display="0" masterRel="nextClick" afterEffect="1"/>
                                        <p:tgtEl>
                                          <p:spTgt spid="24"/>
                                        </p:tgtEl>
                                        <p:attrNameLst>
                                          <p:attrName>style.visibility</p:attrName>
                                        </p:attrNameLst>
                                      </p:cBhvr>
                                      <p:to>
                                        <p:strVal val="hidden"/>
                                      </p:to>
                                    </p:set>
                                  </p:sub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subTnLst>
                                    <p:set>
                                      <p:cBhvr override="childStyle">
                                        <p:cTn dur="1" fill="hold" display="0" masterRel="nextClick" afterEffect="1"/>
                                        <p:tgtEl>
                                          <p:spTgt spid="22"/>
                                        </p:tgtEl>
                                        <p:attrNameLst>
                                          <p:attrName>style.visibility</p:attrName>
                                        </p:attrNameLst>
                                      </p:cBhvr>
                                      <p:to>
                                        <p:strVal val="hidden"/>
                                      </p:to>
                                    </p:set>
                                  </p:subTnLst>
                                </p:cTn>
                              </p:par>
                              <p:par>
                                <p:cTn id="13" presetID="1" presetClass="entr" presetSubtype="0" fill="hold" nodeType="with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07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6" presetClass="emph" presetSubtype="0" fill="hold" nodeType="withEffect">
                                  <p:stCondLst>
                                    <p:cond delay="0"/>
                                  </p:stCondLst>
                                  <p:childTnLst>
                                    <p:animScale>
                                      <p:cBhvr>
                                        <p:cTn id="26" dur="1000" fill="hold"/>
                                        <p:tgtEl>
                                          <p:spTgt spid="3074"/>
                                        </p:tgtEl>
                                      </p:cBhvr>
                                      <p:by x="25000" y="2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029200" y="2342988"/>
            <a:ext cx="10515600" cy="1325563"/>
          </a:xfrm>
        </p:spPr>
        <p:txBody>
          <a:bodyPr/>
          <a:lstStyle/>
          <a:p>
            <a:r>
              <a:rPr lang="en-AU" b="1" dirty="0" smtClean="0"/>
              <a:t>What about shape?</a:t>
            </a:r>
            <a:endParaRPr lang="en-AU" b="1" dirty="0"/>
          </a:p>
        </p:txBody>
      </p:sp>
      <p:pic>
        <p:nvPicPr>
          <p:cNvPr id="16" name="Picture 2" descr="Image result for lion"/>
          <p:cNvPicPr>
            <a:picLocks noChangeAspect="1" noChangeArrowheads="1"/>
          </p:cNvPicPr>
          <p:nvPr/>
        </p:nvPicPr>
        <p:blipFill>
          <a:blip r:embed="rId2" cstate="print">
            <a:extLst>
              <a:ext uri="{BEBA8EAE-BF5A-486C-A8C5-ECC9F3942E4B}">
                <a14:imgProps xmlns:a14="http://schemas.microsoft.com/office/drawing/2010/main">
                  <a14:imgLayer r:embed="rId3">
                    <a14:imgEffect>
                      <a14:backgroundRemoval t="10000" b="90000" l="10000" r="90000">
                        <a14:foregroundMark x1="70740" y1="20200" x2="81390" y2="33733"/>
                        <a14:foregroundMark x1="80830" y1="35333" x2="68610" y2="50200"/>
                        <a14:foregroundMark x1="76570" y1="44467" x2="74439" y2="58400"/>
                        <a14:foregroundMark x1="74439" y1="58400" x2="61659" y2="69733"/>
                        <a14:foregroundMark x1="66480" y1="68800" x2="55830" y2="71667"/>
                        <a14:foregroundMark x1="55830" y1="71667" x2="55830" y2="71667"/>
                        <a14:foregroundMark x1="45291" y1="77333" x2="70179" y2="68800"/>
                        <a14:foregroundMark x1="51121" y1="76067" x2="64910" y2="74467"/>
                        <a14:foregroundMark x1="27130" y1="59333" x2="41031" y2="69133"/>
                        <a14:foregroundMark x1="25561" y1="43867" x2="27130" y2="58400"/>
                        <a14:foregroundMark x1="18161" y1="31867" x2="27130" y2="18933"/>
                        <a14:foregroundMark x1="17040" y1="32467" x2="20852" y2="23333"/>
                        <a14:foregroundMark x1="20852" y1="23333" x2="31951" y2="16400"/>
                        <a14:foregroundMark x1="29260" y1="17000" x2="59529" y2="13867"/>
                        <a14:foregroundMark x1="59529" y1="14800" x2="78700" y2="22400"/>
                        <a14:foregroundMark x1="77130" y1="23333" x2="82399" y2="34067"/>
                        <a14:foregroundMark x1="82960" y1="36267" x2="70740" y2="56200"/>
                      </a14:backgroundRemoval>
                    </a14:imgEffect>
                  </a14:imgLayer>
                </a14:imgProps>
              </a:ext>
              <a:ext uri="{28A0092B-C50C-407E-A947-70E740481C1C}">
                <a14:useLocalDpi xmlns:a14="http://schemas.microsoft.com/office/drawing/2010/main" val="0"/>
              </a:ext>
            </a:extLst>
          </a:blip>
          <a:srcRect/>
          <a:stretch>
            <a:fillRect/>
          </a:stretch>
        </p:blipFill>
        <p:spPr bwMode="auto">
          <a:xfrm>
            <a:off x="434404" y="824857"/>
            <a:ext cx="3587709" cy="6033143"/>
          </a:xfrm>
          <a:prstGeom prst="rect">
            <a:avLst/>
          </a:prstGeom>
          <a:noFill/>
          <a:extLst>
            <a:ext uri="{909E8E84-426E-40DD-AFC4-6F175D3DCCD1}">
              <a14:hiddenFill xmlns:a14="http://schemas.microsoft.com/office/drawing/2010/main">
                <a:solidFill>
                  <a:srgbClr val="FFFFFF"/>
                </a:solidFill>
              </a14:hiddenFill>
            </a:ext>
          </a:extLst>
        </p:spPr>
      </p:pic>
      <p:sp>
        <p:nvSpPr>
          <p:cNvPr id="20" name="Oval Callout 19"/>
          <p:cNvSpPr/>
          <p:nvPr/>
        </p:nvSpPr>
        <p:spPr>
          <a:xfrm>
            <a:off x="4022113" y="4378003"/>
            <a:ext cx="6934200" cy="1804988"/>
          </a:xfrm>
          <a:prstGeom prst="wedgeEllipseCallout">
            <a:avLst>
              <a:gd name="adj1" fmla="val 54442"/>
              <a:gd name="adj2" fmla="val 61446"/>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Callout 24"/>
          <p:cNvSpPr/>
          <p:nvPr/>
        </p:nvSpPr>
        <p:spPr>
          <a:xfrm>
            <a:off x="3886200" y="2188840"/>
            <a:ext cx="6934200" cy="1804988"/>
          </a:xfrm>
          <a:prstGeom prst="wedgeEllipseCallout">
            <a:avLst>
              <a:gd name="adj1" fmla="val -51877"/>
              <a:gd name="adj2" fmla="val 62501"/>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Title 3"/>
          <p:cNvSpPr txBox="1">
            <a:spLocks/>
          </p:cNvSpPr>
          <p:nvPr/>
        </p:nvSpPr>
        <p:spPr>
          <a:xfrm>
            <a:off x="4419600" y="469502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AU" b="1" dirty="0" smtClean="0"/>
              <a:t>Good question Mighty </a:t>
            </a:r>
            <a:r>
              <a:rPr lang="en-AU" b="1" dirty="0" err="1" smtClean="0"/>
              <a:t>Boi</a:t>
            </a:r>
            <a:r>
              <a:rPr lang="en-AU" b="1" dirty="0" smtClean="0"/>
              <a:t>!</a:t>
            </a:r>
            <a:endParaRPr lang="en-AU" b="1" dirty="0"/>
          </a:p>
        </p:txBody>
      </p:sp>
    </p:spTree>
    <p:extLst>
      <p:ext uri="{BB962C8B-B14F-4D97-AF65-F5344CB8AC3E}">
        <p14:creationId xmlns:p14="http://schemas.microsoft.com/office/powerpoint/2010/main" val="3971135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But what about the shape?</a:t>
            </a:r>
            <a:endParaRPr lang="en-AU" b="1" dirty="0"/>
          </a:p>
        </p:txBody>
      </p:sp>
      <p:pic>
        <p:nvPicPr>
          <p:cNvPr id="10" name="Picture 9"/>
          <p:cNvPicPr>
            <a:picLocks noChangeAspect="1"/>
          </p:cNvPicPr>
          <p:nvPr/>
        </p:nvPicPr>
        <p:blipFill>
          <a:blip r:embed="rId2"/>
          <a:stretch>
            <a:fillRect/>
          </a:stretch>
        </p:blipFill>
        <p:spPr>
          <a:xfrm>
            <a:off x="8447884" y="5267393"/>
            <a:ext cx="1127131" cy="1131897"/>
          </a:xfrm>
          <a:prstGeom prst="rect">
            <a:avLst/>
          </a:prstGeom>
        </p:spPr>
      </p:pic>
      <p:pic>
        <p:nvPicPr>
          <p:cNvPr id="63" name="Picture 62"/>
          <p:cNvPicPr>
            <a:picLocks noChangeAspect="1"/>
          </p:cNvPicPr>
          <p:nvPr/>
        </p:nvPicPr>
        <p:blipFill>
          <a:blip r:embed="rId3"/>
          <a:stretch>
            <a:fillRect/>
          </a:stretch>
        </p:blipFill>
        <p:spPr>
          <a:xfrm>
            <a:off x="4318877" y="5039943"/>
            <a:ext cx="1586796" cy="1586796"/>
          </a:xfrm>
          <a:prstGeom prst="rect">
            <a:avLst/>
          </a:prstGeom>
        </p:spPr>
      </p:pic>
      <p:sp>
        <p:nvSpPr>
          <p:cNvPr id="71" name="Donut 70"/>
          <p:cNvSpPr/>
          <p:nvPr/>
        </p:nvSpPr>
        <p:spPr>
          <a:xfrm>
            <a:off x="2342428" y="5064749"/>
            <a:ext cx="1475564" cy="1475564"/>
          </a:xfrm>
          <a:prstGeom prst="donut">
            <a:avLst>
              <a:gd name="adj" fmla="val 8529"/>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73" name="Oval 72"/>
          <p:cNvSpPr/>
          <p:nvPr/>
        </p:nvSpPr>
        <p:spPr>
          <a:xfrm>
            <a:off x="1141705" y="5552125"/>
            <a:ext cx="561101" cy="554060"/>
          </a:xfrm>
          <a:prstGeom prst="ellips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Multiply 63"/>
          <p:cNvSpPr/>
          <p:nvPr/>
        </p:nvSpPr>
        <p:spPr>
          <a:xfrm>
            <a:off x="4583445" y="3503295"/>
            <a:ext cx="1019175" cy="1131897"/>
          </a:xfrm>
          <a:prstGeom prst="mathMultiply">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5" name="Multiply 74"/>
          <p:cNvSpPr/>
          <p:nvPr/>
        </p:nvSpPr>
        <p:spPr>
          <a:xfrm rot="2700000">
            <a:off x="863888" y="3518815"/>
            <a:ext cx="1080000" cy="1080000"/>
          </a:xfrm>
          <a:prstGeom prst="mathMultiply">
            <a:avLst>
              <a:gd name="adj1" fmla="val 20471"/>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74" name="Group 73"/>
          <p:cNvGrpSpPr/>
          <p:nvPr/>
        </p:nvGrpSpPr>
        <p:grpSpPr>
          <a:xfrm>
            <a:off x="8518237" y="3610530"/>
            <a:ext cx="986423" cy="989334"/>
            <a:chOff x="3683593" y="1726798"/>
            <a:chExt cx="986423" cy="989334"/>
          </a:xfrm>
        </p:grpSpPr>
        <p:sp>
          <p:nvSpPr>
            <p:cNvPr id="70" name="Frame 69"/>
            <p:cNvSpPr/>
            <p:nvPr/>
          </p:nvSpPr>
          <p:spPr>
            <a:xfrm>
              <a:off x="3685083" y="1726798"/>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77" name="Frame 76"/>
            <p:cNvSpPr/>
            <p:nvPr/>
          </p:nvSpPr>
          <p:spPr>
            <a:xfrm>
              <a:off x="3685083" y="2041465"/>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78" name="Frame 77"/>
            <p:cNvSpPr/>
            <p:nvPr/>
          </p:nvSpPr>
          <p:spPr>
            <a:xfrm>
              <a:off x="3683593" y="2356132"/>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79" name="Frame 78"/>
            <p:cNvSpPr/>
            <p:nvPr/>
          </p:nvSpPr>
          <p:spPr>
            <a:xfrm>
              <a:off x="3997104" y="1726798"/>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80" name="Frame 79"/>
            <p:cNvSpPr/>
            <p:nvPr/>
          </p:nvSpPr>
          <p:spPr>
            <a:xfrm>
              <a:off x="3997104" y="2041465"/>
              <a:ext cx="360000" cy="360000"/>
            </a:xfrm>
            <a:prstGeom prst="frame">
              <a:avLst>
                <a:gd name="adj1" fmla="val 48660"/>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81" name="Frame 80"/>
            <p:cNvSpPr/>
            <p:nvPr/>
          </p:nvSpPr>
          <p:spPr>
            <a:xfrm>
              <a:off x="3995614" y="2356132"/>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82" name="Frame 81"/>
            <p:cNvSpPr/>
            <p:nvPr/>
          </p:nvSpPr>
          <p:spPr>
            <a:xfrm>
              <a:off x="4309125" y="1726798"/>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83" name="Frame 82"/>
            <p:cNvSpPr/>
            <p:nvPr/>
          </p:nvSpPr>
          <p:spPr>
            <a:xfrm>
              <a:off x="4309125" y="2041465"/>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84" name="Frame 83"/>
            <p:cNvSpPr/>
            <p:nvPr/>
          </p:nvSpPr>
          <p:spPr>
            <a:xfrm>
              <a:off x="4310016" y="2356132"/>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grpSp>
      <p:sp>
        <p:nvSpPr>
          <p:cNvPr id="76" name="Sun 75"/>
          <p:cNvSpPr/>
          <p:nvPr/>
        </p:nvSpPr>
        <p:spPr>
          <a:xfrm>
            <a:off x="10094950" y="5263359"/>
            <a:ext cx="1156391" cy="1078343"/>
          </a:xfrm>
          <a:prstGeom prst="sun">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103" name="Picture 102"/>
          <p:cNvPicPr>
            <a:picLocks noChangeAspect="1"/>
          </p:cNvPicPr>
          <p:nvPr/>
        </p:nvPicPr>
        <p:blipFill>
          <a:blip r:embed="rId4"/>
          <a:stretch>
            <a:fillRect/>
          </a:stretch>
        </p:blipFill>
        <p:spPr>
          <a:xfrm>
            <a:off x="2590078" y="3503295"/>
            <a:ext cx="1138242" cy="1142926"/>
          </a:xfrm>
          <a:prstGeom prst="rect">
            <a:avLst/>
          </a:prstGeom>
        </p:spPr>
      </p:pic>
      <p:sp>
        <p:nvSpPr>
          <p:cNvPr id="109" name="Frame 108"/>
          <p:cNvSpPr/>
          <p:nvPr/>
        </p:nvSpPr>
        <p:spPr>
          <a:xfrm>
            <a:off x="10158420" y="3610530"/>
            <a:ext cx="1036176" cy="976971"/>
          </a:xfrm>
          <a:prstGeom prst="frame">
            <a:avLst>
              <a:gd name="adj1" fmla="val 50000"/>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110" name="Content Placeholder 4"/>
          <p:cNvSpPr>
            <a:spLocks noGrp="1"/>
          </p:cNvSpPr>
          <p:nvPr>
            <p:ph idx="1"/>
          </p:nvPr>
        </p:nvSpPr>
        <p:spPr>
          <a:xfrm>
            <a:off x="838200" y="1825625"/>
            <a:ext cx="10515600" cy="1609961"/>
          </a:xfrm>
        </p:spPr>
        <p:txBody>
          <a:bodyPr>
            <a:normAutofit/>
          </a:bodyPr>
          <a:lstStyle/>
          <a:p>
            <a:pPr marL="0" indent="0">
              <a:buNone/>
            </a:pPr>
            <a:r>
              <a:rPr lang="en-AU" sz="3000" dirty="0" smtClean="0"/>
              <a:t>Literature Search in Journal of Vision with term ‘</a:t>
            </a:r>
            <a:r>
              <a:rPr lang="en-AU" sz="3000" i="1" dirty="0" err="1" smtClean="0"/>
              <a:t>fixa</a:t>
            </a:r>
            <a:r>
              <a:rPr lang="en-AU" sz="3000" i="1" dirty="0" smtClean="0"/>
              <a:t>’</a:t>
            </a:r>
            <a:br>
              <a:rPr lang="en-AU" sz="3000" i="1" dirty="0" smtClean="0"/>
            </a:br>
            <a:r>
              <a:rPr lang="en-AU" sz="3000" dirty="0" smtClean="0"/>
              <a:t>No ‘gold standard’ was found, however, fun designs were…</a:t>
            </a:r>
          </a:p>
        </p:txBody>
      </p:sp>
      <p:grpSp>
        <p:nvGrpSpPr>
          <p:cNvPr id="113" name="Group 112"/>
          <p:cNvGrpSpPr/>
          <p:nvPr/>
        </p:nvGrpSpPr>
        <p:grpSpPr>
          <a:xfrm>
            <a:off x="4652547" y="3009600"/>
            <a:ext cx="2897064" cy="259080"/>
            <a:chOff x="4832547" y="2929548"/>
            <a:chExt cx="2897064" cy="259080"/>
          </a:xfrm>
        </p:grpSpPr>
        <p:sp>
          <p:nvSpPr>
            <p:cNvPr id="112" name="Rectangle 111"/>
            <p:cNvSpPr/>
            <p:nvPr/>
          </p:nvSpPr>
          <p:spPr>
            <a:xfrm>
              <a:off x="4832547" y="2929548"/>
              <a:ext cx="1310268" cy="259080"/>
            </a:xfrm>
            <a:prstGeom prst="rect">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6" name="Rectangle 115"/>
            <p:cNvSpPr/>
            <p:nvPr/>
          </p:nvSpPr>
          <p:spPr>
            <a:xfrm>
              <a:off x="6419343" y="2929548"/>
              <a:ext cx="1310268" cy="259080"/>
            </a:xfrm>
            <a:prstGeom prst="rect">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26" name="Group 125"/>
          <p:cNvGrpSpPr/>
          <p:nvPr/>
        </p:nvGrpSpPr>
        <p:grpSpPr>
          <a:xfrm>
            <a:off x="6553375" y="3598622"/>
            <a:ext cx="1012618" cy="1001242"/>
            <a:chOff x="8417350" y="3677755"/>
            <a:chExt cx="1012618" cy="1001242"/>
          </a:xfrm>
        </p:grpSpPr>
        <p:grpSp>
          <p:nvGrpSpPr>
            <p:cNvPr id="131" name="Group 130"/>
            <p:cNvGrpSpPr/>
            <p:nvPr/>
          </p:nvGrpSpPr>
          <p:grpSpPr>
            <a:xfrm rot="5400000">
              <a:off x="8423089" y="3678202"/>
              <a:ext cx="360001" cy="371479"/>
              <a:chOff x="8447883" y="3697764"/>
              <a:chExt cx="360001" cy="371479"/>
            </a:xfrm>
          </p:grpSpPr>
          <p:sp>
            <p:nvSpPr>
              <p:cNvPr id="132" name="Frame 131"/>
              <p:cNvSpPr/>
              <p:nvPr/>
            </p:nvSpPr>
            <p:spPr>
              <a:xfrm>
                <a:off x="8447884" y="3697764"/>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133" name="Rectangle 132"/>
              <p:cNvSpPr/>
              <p:nvPr/>
            </p:nvSpPr>
            <p:spPr>
              <a:xfrm>
                <a:off x="8447884" y="3697764"/>
                <a:ext cx="55560" cy="371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Rectangle 133"/>
              <p:cNvSpPr/>
              <p:nvPr/>
            </p:nvSpPr>
            <p:spPr>
              <a:xfrm>
                <a:off x="8447883" y="4010025"/>
                <a:ext cx="360001" cy="59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35" name="Group 134"/>
            <p:cNvGrpSpPr/>
            <p:nvPr/>
          </p:nvGrpSpPr>
          <p:grpSpPr>
            <a:xfrm rot="10800000">
              <a:off x="9069967" y="3677755"/>
              <a:ext cx="360001" cy="371479"/>
              <a:chOff x="8447883" y="3697764"/>
              <a:chExt cx="360001" cy="371479"/>
            </a:xfrm>
          </p:grpSpPr>
          <p:sp>
            <p:nvSpPr>
              <p:cNvPr id="136" name="Frame 135"/>
              <p:cNvSpPr/>
              <p:nvPr/>
            </p:nvSpPr>
            <p:spPr>
              <a:xfrm>
                <a:off x="8447884" y="3697764"/>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137" name="Rectangle 136"/>
              <p:cNvSpPr/>
              <p:nvPr/>
            </p:nvSpPr>
            <p:spPr>
              <a:xfrm>
                <a:off x="8447884" y="3697764"/>
                <a:ext cx="55560" cy="371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8" name="Rectangle 137"/>
              <p:cNvSpPr/>
              <p:nvPr/>
            </p:nvSpPr>
            <p:spPr>
              <a:xfrm>
                <a:off x="8447883" y="4010025"/>
                <a:ext cx="360001" cy="59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22" name="Group 121"/>
            <p:cNvGrpSpPr/>
            <p:nvPr/>
          </p:nvGrpSpPr>
          <p:grpSpPr>
            <a:xfrm rot="10800000">
              <a:off x="8417350" y="4282266"/>
              <a:ext cx="1012617" cy="396731"/>
              <a:chOff x="8569751" y="3804903"/>
              <a:chExt cx="1012617" cy="396731"/>
            </a:xfrm>
          </p:grpSpPr>
          <p:grpSp>
            <p:nvGrpSpPr>
              <p:cNvPr id="139" name="Group 138"/>
              <p:cNvGrpSpPr/>
              <p:nvPr/>
            </p:nvGrpSpPr>
            <p:grpSpPr>
              <a:xfrm rot="5400000">
                <a:off x="8559770" y="3814885"/>
                <a:ext cx="391441" cy="371479"/>
                <a:chOff x="8416444" y="3697765"/>
                <a:chExt cx="391441" cy="371479"/>
              </a:xfrm>
            </p:grpSpPr>
            <p:sp>
              <p:nvSpPr>
                <p:cNvPr id="140" name="Frame 139"/>
                <p:cNvSpPr/>
                <p:nvPr/>
              </p:nvSpPr>
              <p:spPr>
                <a:xfrm>
                  <a:off x="8447883" y="3697765"/>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141" name="Rectangle 140"/>
                <p:cNvSpPr/>
                <p:nvPr/>
              </p:nvSpPr>
              <p:spPr>
                <a:xfrm>
                  <a:off x="8416444" y="3697765"/>
                  <a:ext cx="87000" cy="371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2" name="Rectangle 141"/>
                <p:cNvSpPr/>
                <p:nvPr/>
              </p:nvSpPr>
              <p:spPr>
                <a:xfrm>
                  <a:off x="8447884" y="4010025"/>
                  <a:ext cx="360001" cy="592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143" name="Group 142"/>
              <p:cNvGrpSpPr/>
              <p:nvPr/>
            </p:nvGrpSpPr>
            <p:grpSpPr>
              <a:xfrm rot="10800000">
                <a:off x="9222367" y="3804903"/>
                <a:ext cx="360001" cy="396731"/>
                <a:chOff x="8447883" y="3697764"/>
                <a:chExt cx="360001" cy="396731"/>
              </a:xfrm>
            </p:grpSpPr>
            <p:sp>
              <p:nvSpPr>
                <p:cNvPr id="144" name="Frame 143"/>
                <p:cNvSpPr/>
                <p:nvPr/>
              </p:nvSpPr>
              <p:spPr>
                <a:xfrm>
                  <a:off x="8447884" y="3697764"/>
                  <a:ext cx="360000" cy="360000"/>
                </a:xfrm>
                <a:prstGeom prst="frame">
                  <a:avLst/>
                </a:prstGeom>
                <a:solidFill>
                  <a:srgbClr val="8FAADC"/>
                </a:solidFill>
                <a:ln>
                  <a:solidFill>
                    <a:srgbClr val="8FAA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chemeClr val="tx1"/>
                    </a:solidFill>
                  </a:endParaRPr>
                </a:p>
              </p:txBody>
            </p:sp>
            <p:sp>
              <p:nvSpPr>
                <p:cNvPr id="145" name="Rectangle 144"/>
                <p:cNvSpPr/>
                <p:nvPr/>
              </p:nvSpPr>
              <p:spPr>
                <a:xfrm>
                  <a:off x="8447884" y="3697764"/>
                  <a:ext cx="55560" cy="371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46" name="Rectangle 145"/>
                <p:cNvSpPr/>
                <p:nvPr/>
              </p:nvSpPr>
              <p:spPr>
                <a:xfrm>
                  <a:off x="8447883" y="4010025"/>
                  <a:ext cx="360001" cy="8447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grpSp>
      <p:grpSp>
        <p:nvGrpSpPr>
          <p:cNvPr id="3073" name="Group 3072"/>
          <p:cNvGrpSpPr/>
          <p:nvPr/>
        </p:nvGrpSpPr>
        <p:grpSpPr>
          <a:xfrm>
            <a:off x="6383380" y="5039943"/>
            <a:ext cx="1586796" cy="1586796"/>
            <a:chOff x="6383380" y="5039943"/>
            <a:chExt cx="1586796" cy="1586796"/>
          </a:xfrm>
        </p:grpSpPr>
        <p:cxnSp>
          <p:nvCxnSpPr>
            <p:cNvPr id="148" name="Straight Connector 147"/>
            <p:cNvCxnSpPr/>
            <p:nvPr/>
          </p:nvCxnSpPr>
          <p:spPr>
            <a:xfrm flipH="1">
              <a:off x="6426218" y="5082425"/>
              <a:ext cx="880898" cy="819150"/>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p:cNvCxnSpPr/>
            <p:nvPr/>
          </p:nvCxnSpPr>
          <p:spPr>
            <a:xfrm flipH="1">
              <a:off x="6533374" y="5241968"/>
              <a:ext cx="997579" cy="904876"/>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p:cNvCxnSpPr/>
            <p:nvPr/>
          </p:nvCxnSpPr>
          <p:spPr>
            <a:xfrm flipH="1">
              <a:off x="6726559" y="5401511"/>
              <a:ext cx="997579" cy="904876"/>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p:cNvCxnSpPr/>
            <p:nvPr/>
          </p:nvCxnSpPr>
          <p:spPr>
            <a:xfrm flipH="1">
              <a:off x="6904919" y="5561687"/>
              <a:ext cx="997579" cy="904876"/>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flipH="1">
              <a:off x="7145880" y="5882973"/>
              <a:ext cx="761695" cy="663678"/>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a:off x="6459561" y="5135689"/>
              <a:ext cx="486660" cy="471734"/>
            </a:xfrm>
            <a:prstGeom prst="line">
              <a:avLst/>
            </a:prstGeom>
            <a:ln w="76200">
              <a:solidFill>
                <a:srgbClr val="8FAADC"/>
              </a:solidFill>
            </a:ln>
          </p:spPr>
          <p:style>
            <a:lnRef idx="1">
              <a:schemeClr val="accent1"/>
            </a:lnRef>
            <a:fillRef idx="0">
              <a:schemeClr val="accent1"/>
            </a:fillRef>
            <a:effectRef idx="0">
              <a:schemeClr val="accent1"/>
            </a:effectRef>
            <a:fontRef idx="minor">
              <a:schemeClr val="tx1"/>
            </a:fontRef>
          </p:style>
        </p:cxnSp>
        <p:pic>
          <p:nvPicPr>
            <p:cNvPr id="149" name="Picture 148"/>
            <p:cNvPicPr>
              <a:picLocks noChangeAspect="1"/>
            </p:cNvPicPr>
            <p:nvPr/>
          </p:nvPicPr>
          <p:blipFill>
            <a:blip r:embed="rId3"/>
            <a:stretch>
              <a:fillRect/>
            </a:stretch>
          </p:blipFill>
          <p:spPr>
            <a:xfrm>
              <a:off x="6383380" y="5039943"/>
              <a:ext cx="1586796" cy="1586796"/>
            </a:xfrm>
            <a:prstGeom prst="rect">
              <a:avLst/>
            </a:prstGeom>
          </p:spPr>
        </p:pic>
      </p:grpSp>
    </p:spTree>
    <p:extLst>
      <p:ext uri="{BB962C8B-B14F-4D97-AF65-F5344CB8AC3E}">
        <p14:creationId xmlns:p14="http://schemas.microsoft.com/office/powerpoint/2010/main" val="3617059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07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animBg="1"/>
      <p:bldP spid="73" grpId="0" animBg="1"/>
      <p:bldP spid="64" grpId="0" animBg="1"/>
      <p:bldP spid="75" grpId="0" animBg="1"/>
      <p:bldP spid="76" grpId="0" animBg="1"/>
      <p:bldP spid="10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Experiment 1 – Fixation Shapes</a:t>
            </a:r>
            <a:br>
              <a:rPr lang="en-AU" b="1" dirty="0" smtClean="0"/>
            </a:br>
            <a:r>
              <a:rPr lang="en-AU" sz="2000" b="1" dirty="0" smtClean="0"/>
              <a:t>Experiment 2 was the same, except the outer circle and cross subtended 0.6</a:t>
            </a:r>
            <a:r>
              <a:rPr lang="en-AU" sz="2000" dirty="0" smtClean="0"/>
              <a:t>° </a:t>
            </a:r>
            <a:r>
              <a:rPr lang="en-AU" sz="2000" b="1" dirty="0" smtClean="0"/>
              <a:t>visual angle. Results were the same across experiments.</a:t>
            </a:r>
            <a:endParaRPr lang="en-AU" sz="2000" b="1" dirty="0"/>
          </a:p>
        </p:txBody>
      </p:sp>
      <p:grpSp>
        <p:nvGrpSpPr>
          <p:cNvPr id="37" name="Group 36"/>
          <p:cNvGrpSpPr/>
          <p:nvPr/>
        </p:nvGrpSpPr>
        <p:grpSpPr>
          <a:xfrm>
            <a:off x="346314" y="1576388"/>
            <a:ext cx="11621874" cy="5090606"/>
            <a:chOff x="1973935" y="2258508"/>
            <a:chExt cx="7873923" cy="3448927"/>
          </a:xfrm>
        </p:grpSpPr>
        <p:sp>
          <p:nvSpPr>
            <p:cNvPr id="5" name="Multiply 4"/>
            <p:cNvSpPr/>
            <p:nvPr/>
          </p:nvSpPr>
          <p:spPr>
            <a:xfrm rot="2700000">
              <a:off x="6508293" y="2624286"/>
              <a:ext cx="1276054" cy="1276054"/>
            </a:xfrm>
            <a:prstGeom prst="mathMultiply">
              <a:avLst>
                <a:gd name="adj1" fmla="val 886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6" name="Multiply 5"/>
            <p:cNvSpPr/>
            <p:nvPr/>
          </p:nvSpPr>
          <p:spPr>
            <a:xfrm rot="2700000">
              <a:off x="4388607" y="4410285"/>
              <a:ext cx="1276054" cy="1276054"/>
            </a:xfrm>
            <a:prstGeom prst="mathMultiply">
              <a:avLst>
                <a:gd name="adj1" fmla="val 886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2" name="Oval 1"/>
            <p:cNvSpPr/>
            <p:nvPr/>
          </p:nvSpPr>
          <p:spPr>
            <a:xfrm>
              <a:off x="4965434" y="4987589"/>
              <a:ext cx="122400" cy="1214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grpSp>
          <p:nvGrpSpPr>
            <p:cNvPr id="12" name="Group 11"/>
            <p:cNvGrpSpPr/>
            <p:nvPr/>
          </p:nvGrpSpPr>
          <p:grpSpPr>
            <a:xfrm>
              <a:off x="8424586" y="4414753"/>
              <a:ext cx="1276054" cy="1276054"/>
              <a:chOff x="9686222" y="4159062"/>
              <a:chExt cx="1276054" cy="1276054"/>
            </a:xfrm>
          </p:grpSpPr>
          <p:sp>
            <p:nvSpPr>
              <p:cNvPr id="9" name="Oval 8"/>
              <p:cNvSpPr/>
              <p:nvPr/>
            </p:nvSpPr>
            <p:spPr>
              <a:xfrm>
                <a:off x="9858375" y="4332568"/>
                <a:ext cx="928977" cy="92897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10" name="Multiply 9"/>
              <p:cNvSpPr/>
              <p:nvPr/>
            </p:nvSpPr>
            <p:spPr>
              <a:xfrm rot="2700000">
                <a:off x="9686222" y="4159062"/>
                <a:ext cx="1276054" cy="1276054"/>
              </a:xfrm>
              <a:prstGeom prst="mathMultiply">
                <a:avLst>
                  <a:gd name="adj1" fmla="val 8863"/>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11" name="Oval 10"/>
              <p:cNvSpPr/>
              <p:nvPr/>
            </p:nvSpPr>
            <p:spPr>
              <a:xfrm>
                <a:off x="10263049" y="4736368"/>
                <a:ext cx="122400" cy="12144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grpSp>
        <p:grpSp>
          <p:nvGrpSpPr>
            <p:cNvPr id="13" name="Group 12"/>
            <p:cNvGrpSpPr/>
            <p:nvPr/>
          </p:nvGrpSpPr>
          <p:grpSpPr>
            <a:xfrm>
              <a:off x="6515805" y="4431381"/>
              <a:ext cx="1276054" cy="1276054"/>
              <a:chOff x="9686222" y="4159062"/>
              <a:chExt cx="1276054" cy="1276054"/>
            </a:xfrm>
          </p:grpSpPr>
          <p:sp>
            <p:nvSpPr>
              <p:cNvPr id="14" name="Oval 13"/>
              <p:cNvSpPr/>
              <p:nvPr/>
            </p:nvSpPr>
            <p:spPr>
              <a:xfrm>
                <a:off x="9858375" y="4332568"/>
                <a:ext cx="928977" cy="92897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15" name="Multiply 14"/>
              <p:cNvSpPr/>
              <p:nvPr/>
            </p:nvSpPr>
            <p:spPr>
              <a:xfrm rot="2700000">
                <a:off x="9686222" y="4159062"/>
                <a:ext cx="1276054" cy="1276054"/>
              </a:xfrm>
              <a:prstGeom prst="mathMultiply">
                <a:avLst>
                  <a:gd name="adj1" fmla="val 8863"/>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grpSp>
        <p:grpSp>
          <p:nvGrpSpPr>
            <p:cNvPr id="20" name="Group 19"/>
            <p:cNvGrpSpPr/>
            <p:nvPr/>
          </p:nvGrpSpPr>
          <p:grpSpPr>
            <a:xfrm>
              <a:off x="2316658" y="4588261"/>
              <a:ext cx="928977" cy="928977"/>
              <a:chOff x="6661608" y="3192258"/>
              <a:chExt cx="928977" cy="928977"/>
            </a:xfrm>
          </p:grpSpPr>
          <p:sp>
            <p:nvSpPr>
              <p:cNvPr id="21" name="Oval 20"/>
              <p:cNvSpPr/>
              <p:nvPr/>
            </p:nvSpPr>
            <p:spPr>
              <a:xfrm>
                <a:off x="6661608" y="3192258"/>
                <a:ext cx="928977" cy="92897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23" name="Oval 22"/>
              <p:cNvSpPr/>
              <p:nvPr/>
            </p:nvSpPr>
            <p:spPr>
              <a:xfrm>
                <a:off x="7066282" y="3596054"/>
                <a:ext cx="122400" cy="12144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grpSp>
        <p:sp>
          <p:nvSpPr>
            <p:cNvPr id="24" name="Oval 23"/>
            <p:cNvSpPr/>
            <p:nvPr/>
          </p:nvSpPr>
          <p:spPr>
            <a:xfrm>
              <a:off x="2728952" y="3201591"/>
              <a:ext cx="122400" cy="12144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26" name="Oval 25"/>
            <p:cNvSpPr/>
            <p:nvPr/>
          </p:nvSpPr>
          <p:spPr>
            <a:xfrm>
              <a:off x="4562145" y="2768602"/>
              <a:ext cx="928977" cy="92897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28" name="TextBox 27"/>
            <p:cNvSpPr txBox="1"/>
            <p:nvPr/>
          </p:nvSpPr>
          <p:spPr>
            <a:xfrm>
              <a:off x="1973935" y="2993291"/>
              <a:ext cx="1137861" cy="479599"/>
            </a:xfrm>
            <a:prstGeom prst="rect">
              <a:avLst/>
            </a:prstGeom>
            <a:noFill/>
          </p:spPr>
          <p:txBody>
            <a:bodyPr wrap="square" rtlCol="0">
              <a:spAutoFit/>
            </a:bodyPr>
            <a:lstStyle/>
            <a:p>
              <a:r>
                <a:rPr lang="en-AU" sz="4000" dirty="0" smtClean="0"/>
                <a:t>0.2</a:t>
              </a:r>
              <a:r>
                <a:rPr lang="en-AU" sz="4000" dirty="0"/>
                <a:t>°</a:t>
              </a:r>
            </a:p>
          </p:txBody>
        </p:sp>
        <p:sp>
          <p:nvSpPr>
            <p:cNvPr id="29" name="TextBox 28"/>
            <p:cNvSpPr txBox="1"/>
            <p:nvPr/>
          </p:nvSpPr>
          <p:spPr>
            <a:xfrm>
              <a:off x="3788088" y="3016764"/>
              <a:ext cx="1137861" cy="479599"/>
            </a:xfrm>
            <a:prstGeom prst="rect">
              <a:avLst/>
            </a:prstGeom>
            <a:noFill/>
          </p:spPr>
          <p:txBody>
            <a:bodyPr wrap="square" rtlCol="0">
              <a:spAutoFit/>
            </a:bodyPr>
            <a:lstStyle/>
            <a:p>
              <a:r>
                <a:rPr lang="en-AU" sz="4000" dirty="0" smtClean="0"/>
                <a:t>1.5°</a:t>
              </a:r>
              <a:endParaRPr lang="en-AU" sz="4000" dirty="0"/>
            </a:p>
          </p:txBody>
        </p:sp>
        <p:sp>
          <p:nvSpPr>
            <p:cNvPr id="30" name="TextBox 29"/>
            <p:cNvSpPr txBox="1"/>
            <p:nvPr/>
          </p:nvSpPr>
          <p:spPr>
            <a:xfrm>
              <a:off x="2629449" y="2258508"/>
              <a:ext cx="1137861" cy="479599"/>
            </a:xfrm>
            <a:prstGeom prst="rect">
              <a:avLst/>
            </a:prstGeom>
            <a:noFill/>
          </p:spPr>
          <p:txBody>
            <a:bodyPr wrap="square" rtlCol="0">
              <a:spAutoFit/>
            </a:bodyPr>
            <a:lstStyle/>
            <a:p>
              <a:r>
                <a:rPr lang="en-AU" sz="4000" b="1" dirty="0" smtClean="0"/>
                <a:t>A</a:t>
              </a:r>
              <a:endParaRPr lang="en-AU" sz="4000" b="1" dirty="0"/>
            </a:p>
          </p:txBody>
        </p:sp>
        <p:sp>
          <p:nvSpPr>
            <p:cNvPr id="31" name="TextBox 30"/>
            <p:cNvSpPr txBox="1"/>
            <p:nvPr/>
          </p:nvSpPr>
          <p:spPr>
            <a:xfrm>
              <a:off x="4853522" y="2258509"/>
              <a:ext cx="1137861" cy="479599"/>
            </a:xfrm>
            <a:prstGeom prst="rect">
              <a:avLst/>
            </a:prstGeom>
            <a:noFill/>
          </p:spPr>
          <p:txBody>
            <a:bodyPr wrap="square" rtlCol="0">
              <a:spAutoFit/>
            </a:bodyPr>
            <a:lstStyle/>
            <a:p>
              <a:r>
                <a:rPr lang="en-AU" sz="4000" b="1" dirty="0"/>
                <a:t>B</a:t>
              </a:r>
            </a:p>
          </p:txBody>
        </p:sp>
        <p:sp>
          <p:nvSpPr>
            <p:cNvPr id="32" name="TextBox 31"/>
            <p:cNvSpPr txBox="1"/>
            <p:nvPr/>
          </p:nvSpPr>
          <p:spPr>
            <a:xfrm>
              <a:off x="6966605" y="2258509"/>
              <a:ext cx="1137861" cy="479599"/>
            </a:xfrm>
            <a:prstGeom prst="rect">
              <a:avLst/>
            </a:prstGeom>
            <a:noFill/>
          </p:spPr>
          <p:txBody>
            <a:bodyPr wrap="square" rtlCol="0">
              <a:spAutoFit/>
            </a:bodyPr>
            <a:lstStyle/>
            <a:p>
              <a:r>
                <a:rPr lang="en-AU" sz="4000" b="1" dirty="0"/>
                <a:t>C</a:t>
              </a:r>
            </a:p>
          </p:txBody>
        </p:sp>
        <p:sp>
          <p:nvSpPr>
            <p:cNvPr id="33" name="TextBox 32"/>
            <p:cNvSpPr txBox="1"/>
            <p:nvPr/>
          </p:nvSpPr>
          <p:spPr>
            <a:xfrm>
              <a:off x="2559482" y="4077191"/>
              <a:ext cx="1137861" cy="479599"/>
            </a:xfrm>
            <a:prstGeom prst="rect">
              <a:avLst/>
            </a:prstGeom>
            <a:noFill/>
          </p:spPr>
          <p:txBody>
            <a:bodyPr wrap="square" rtlCol="0">
              <a:spAutoFit/>
            </a:bodyPr>
            <a:lstStyle/>
            <a:p>
              <a:r>
                <a:rPr lang="en-AU" sz="4000" b="1" dirty="0" smtClean="0"/>
                <a:t>AB</a:t>
              </a:r>
              <a:endParaRPr lang="en-AU" sz="4000" b="1" dirty="0"/>
            </a:p>
          </p:txBody>
        </p:sp>
        <p:sp>
          <p:nvSpPr>
            <p:cNvPr id="34" name="TextBox 33"/>
            <p:cNvSpPr txBox="1"/>
            <p:nvPr/>
          </p:nvSpPr>
          <p:spPr>
            <a:xfrm>
              <a:off x="6868140" y="4077191"/>
              <a:ext cx="1137861" cy="479599"/>
            </a:xfrm>
            <a:prstGeom prst="rect">
              <a:avLst/>
            </a:prstGeom>
            <a:noFill/>
          </p:spPr>
          <p:txBody>
            <a:bodyPr wrap="square" rtlCol="0">
              <a:spAutoFit/>
            </a:bodyPr>
            <a:lstStyle/>
            <a:p>
              <a:r>
                <a:rPr lang="en-AU" sz="4000" b="1" dirty="0" smtClean="0"/>
                <a:t>BC</a:t>
              </a:r>
              <a:endParaRPr lang="en-AU" sz="4000" b="1" dirty="0"/>
            </a:p>
          </p:txBody>
        </p:sp>
        <p:sp>
          <p:nvSpPr>
            <p:cNvPr id="35" name="TextBox 34"/>
            <p:cNvSpPr txBox="1"/>
            <p:nvPr/>
          </p:nvSpPr>
          <p:spPr>
            <a:xfrm>
              <a:off x="4800014" y="4077191"/>
              <a:ext cx="1137861" cy="479599"/>
            </a:xfrm>
            <a:prstGeom prst="rect">
              <a:avLst/>
            </a:prstGeom>
            <a:noFill/>
          </p:spPr>
          <p:txBody>
            <a:bodyPr wrap="square" rtlCol="0">
              <a:spAutoFit/>
            </a:bodyPr>
            <a:lstStyle/>
            <a:p>
              <a:r>
                <a:rPr lang="en-AU" sz="4000" b="1" dirty="0" smtClean="0"/>
                <a:t>AC</a:t>
              </a:r>
              <a:endParaRPr lang="en-AU" sz="4000" b="1" dirty="0"/>
            </a:p>
          </p:txBody>
        </p:sp>
        <p:sp>
          <p:nvSpPr>
            <p:cNvPr id="36" name="TextBox 35"/>
            <p:cNvSpPr txBox="1"/>
            <p:nvPr/>
          </p:nvSpPr>
          <p:spPr>
            <a:xfrm>
              <a:off x="8709997" y="4077191"/>
              <a:ext cx="1137861" cy="479599"/>
            </a:xfrm>
            <a:prstGeom prst="rect">
              <a:avLst/>
            </a:prstGeom>
            <a:noFill/>
          </p:spPr>
          <p:txBody>
            <a:bodyPr wrap="square" rtlCol="0">
              <a:spAutoFit/>
            </a:bodyPr>
            <a:lstStyle/>
            <a:p>
              <a:r>
                <a:rPr lang="en-AU" sz="4000" b="1" dirty="0" smtClean="0"/>
                <a:t>ABC</a:t>
              </a:r>
              <a:endParaRPr lang="en-AU" sz="4000" b="1" dirty="0"/>
            </a:p>
          </p:txBody>
        </p:sp>
      </p:grpSp>
    </p:spTree>
    <p:extLst>
      <p:ext uri="{BB962C8B-B14F-4D97-AF65-F5344CB8AC3E}">
        <p14:creationId xmlns:p14="http://schemas.microsoft.com/office/powerpoint/2010/main" val="6881079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Procedure</a:t>
            </a:r>
            <a:endParaRPr lang="en-AU" b="1" dirty="0"/>
          </a:p>
        </p:txBody>
      </p:sp>
      <p:pic>
        <p:nvPicPr>
          <p:cNvPr id="38" name="Picture 37"/>
          <p:cNvPicPr>
            <a:picLocks noChangeAspect="1"/>
          </p:cNvPicPr>
          <p:nvPr/>
        </p:nvPicPr>
        <p:blipFill>
          <a:blip r:embed="rId2"/>
          <a:stretch>
            <a:fillRect/>
          </a:stretch>
        </p:blipFill>
        <p:spPr>
          <a:xfrm>
            <a:off x="7144195" y="0"/>
            <a:ext cx="5047805" cy="2113216"/>
          </a:xfrm>
          <a:prstGeom prst="rect">
            <a:avLst/>
          </a:prstGeom>
        </p:spPr>
      </p:pic>
      <p:sp>
        <p:nvSpPr>
          <p:cNvPr id="39" name="Content Placeholder 4"/>
          <p:cNvSpPr>
            <a:spLocks noGrp="1"/>
          </p:cNvSpPr>
          <p:nvPr>
            <p:ph idx="1"/>
          </p:nvPr>
        </p:nvSpPr>
        <p:spPr>
          <a:xfrm>
            <a:off x="838200" y="1825625"/>
            <a:ext cx="10354056" cy="4351338"/>
          </a:xfrm>
        </p:spPr>
        <p:txBody>
          <a:bodyPr>
            <a:normAutofit/>
          </a:bodyPr>
          <a:lstStyle/>
          <a:p>
            <a:pPr marL="0" indent="0">
              <a:buNone/>
            </a:pPr>
            <a:r>
              <a:rPr lang="en-AU" sz="3000" dirty="0" smtClean="0"/>
              <a:t>- 12 participants</a:t>
            </a:r>
          </a:p>
          <a:p>
            <a:pPr>
              <a:buFontTx/>
              <a:buChar char="-"/>
            </a:pPr>
            <a:r>
              <a:rPr lang="en-AU" sz="3000" dirty="0" smtClean="0"/>
              <a:t>Black and white stimuli on grey background</a:t>
            </a:r>
          </a:p>
          <a:p>
            <a:pPr>
              <a:buFontTx/>
              <a:buChar char="-"/>
            </a:pPr>
            <a:r>
              <a:rPr lang="en-AU" sz="3000" dirty="0" smtClean="0"/>
              <a:t>Asked to fixate on the stimuli for 17s</a:t>
            </a:r>
          </a:p>
          <a:p>
            <a:pPr>
              <a:buFontTx/>
              <a:buChar char="-"/>
            </a:pPr>
            <a:r>
              <a:rPr lang="en-AU" sz="3000" dirty="0" smtClean="0"/>
              <a:t>4 sessions of 63 trials = 152 trials</a:t>
            </a:r>
          </a:p>
          <a:p>
            <a:pPr>
              <a:buFontTx/>
              <a:buChar char="-"/>
            </a:pPr>
            <a:endParaRPr lang="en-AU" sz="3000" dirty="0" smtClean="0"/>
          </a:p>
        </p:txBody>
      </p:sp>
      <p:grpSp>
        <p:nvGrpSpPr>
          <p:cNvPr id="63" name="Group 62"/>
          <p:cNvGrpSpPr/>
          <p:nvPr/>
        </p:nvGrpSpPr>
        <p:grpSpPr>
          <a:xfrm>
            <a:off x="0" y="3923280"/>
            <a:ext cx="3035808" cy="2289380"/>
            <a:chOff x="0" y="3923280"/>
            <a:chExt cx="3035808" cy="2289380"/>
          </a:xfrm>
        </p:grpSpPr>
        <p:sp>
          <p:nvSpPr>
            <p:cNvPr id="47" name="Rectangle 46"/>
            <p:cNvSpPr/>
            <p:nvPr/>
          </p:nvSpPr>
          <p:spPr>
            <a:xfrm>
              <a:off x="0" y="4010601"/>
              <a:ext cx="3035808" cy="1663954"/>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Oval 47"/>
            <p:cNvSpPr/>
            <p:nvPr/>
          </p:nvSpPr>
          <p:spPr>
            <a:xfrm>
              <a:off x="794661" y="4179374"/>
              <a:ext cx="1371166" cy="137116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49" name="Multiply 48"/>
            <p:cNvSpPr/>
            <p:nvPr/>
          </p:nvSpPr>
          <p:spPr>
            <a:xfrm rot="2700000">
              <a:off x="540563" y="3923281"/>
              <a:ext cx="1883452" cy="1883450"/>
            </a:xfrm>
            <a:prstGeom prst="mathMultiply">
              <a:avLst>
                <a:gd name="adj1" fmla="val 8863"/>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0" name="Oval 49"/>
            <p:cNvSpPr/>
            <p:nvPr/>
          </p:nvSpPr>
          <p:spPr>
            <a:xfrm>
              <a:off x="1391958" y="4775382"/>
              <a:ext cx="180662" cy="1792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9" name="Rectangle 58"/>
            <p:cNvSpPr/>
            <p:nvPr/>
          </p:nvSpPr>
          <p:spPr>
            <a:xfrm>
              <a:off x="658652" y="5843328"/>
              <a:ext cx="1827936" cy="369332"/>
            </a:xfrm>
            <a:prstGeom prst="rect">
              <a:avLst/>
            </a:prstGeom>
          </p:spPr>
          <p:txBody>
            <a:bodyPr wrap="none">
              <a:spAutoFit/>
            </a:bodyPr>
            <a:lstStyle/>
            <a:p>
              <a:r>
                <a:rPr lang="en-AU" dirty="0" smtClean="0"/>
                <a:t>Self initiate a trial</a:t>
              </a:r>
              <a:endParaRPr lang="en-AU" dirty="0"/>
            </a:p>
          </p:txBody>
        </p:sp>
      </p:grpSp>
      <p:grpSp>
        <p:nvGrpSpPr>
          <p:cNvPr id="64" name="Group 63"/>
          <p:cNvGrpSpPr/>
          <p:nvPr/>
        </p:nvGrpSpPr>
        <p:grpSpPr>
          <a:xfrm>
            <a:off x="3185908" y="3923280"/>
            <a:ext cx="3035808" cy="2273527"/>
            <a:chOff x="3185908" y="3923280"/>
            <a:chExt cx="3035808" cy="2273527"/>
          </a:xfrm>
        </p:grpSpPr>
        <p:sp>
          <p:nvSpPr>
            <p:cNvPr id="51" name="Rectangle 50"/>
            <p:cNvSpPr/>
            <p:nvPr/>
          </p:nvSpPr>
          <p:spPr>
            <a:xfrm>
              <a:off x="3185908" y="4010601"/>
              <a:ext cx="3035808" cy="1663954"/>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Oval 51"/>
            <p:cNvSpPr/>
            <p:nvPr/>
          </p:nvSpPr>
          <p:spPr>
            <a:xfrm>
              <a:off x="3980569" y="4179374"/>
              <a:ext cx="1371166" cy="1371167"/>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3" name="Multiply 52"/>
            <p:cNvSpPr/>
            <p:nvPr/>
          </p:nvSpPr>
          <p:spPr>
            <a:xfrm rot="2700000">
              <a:off x="3726471" y="3923281"/>
              <a:ext cx="1883452" cy="1883450"/>
            </a:xfrm>
            <a:prstGeom prst="mathMultiply">
              <a:avLst>
                <a:gd name="adj1" fmla="val 8863"/>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4" name="Oval 53"/>
            <p:cNvSpPr/>
            <p:nvPr/>
          </p:nvSpPr>
          <p:spPr>
            <a:xfrm>
              <a:off x="4577866" y="4775382"/>
              <a:ext cx="180662" cy="17925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60" name="Rectangle 59"/>
            <p:cNvSpPr/>
            <p:nvPr/>
          </p:nvSpPr>
          <p:spPr>
            <a:xfrm>
              <a:off x="3941424" y="5827475"/>
              <a:ext cx="1524776" cy="369332"/>
            </a:xfrm>
            <a:prstGeom prst="rect">
              <a:avLst/>
            </a:prstGeom>
          </p:spPr>
          <p:txBody>
            <a:bodyPr wrap="none">
              <a:spAutoFit/>
            </a:bodyPr>
            <a:lstStyle/>
            <a:p>
              <a:r>
                <a:rPr lang="en-AU" dirty="0" smtClean="0"/>
                <a:t>10s Black Stim</a:t>
              </a:r>
              <a:endParaRPr lang="en-AU" dirty="0"/>
            </a:p>
          </p:txBody>
        </p:sp>
      </p:grpSp>
      <p:grpSp>
        <p:nvGrpSpPr>
          <p:cNvPr id="65" name="Group 64"/>
          <p:cNvGrpSpPr/>
          <p:nvPr/>
        </p:nvGrpSpPr>
        <p:grpSpPr>
          <a:xfrm>
            <a:off x="6365699" y="3923280"/>
            <a:ext cx="3035808" cy="2289380"/>
            <a:chOff x="6365699" y="3923280"/>
            <a:chExt cx="3035808" cy="2289380"/>
          </a:xfrm>
        </p:grpSpPr>
        <p:sp>
          <p:nvSpPr>
            <p:cNvPr id="55" name="Rectangle 54"/>
            <p:cNvSpPr/>
            <p:nvPr/>
          </p:nvSpPr>
          <p:spPr>
            <a:xfrm>
              <a:off x="6365699" y="4010601"/>
              <a:ext cx="3035808" cy="1663954"/>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Oval 55"/>
            <p:cNvSpPr/>
            <p:nvPr/>
          </p:nvSpPr>
          <p:spPr>
            <a:xfrm>
              <a:off x="7160360" y="4179374"/>
              <a:ext cx="1371166" cy="1371167"/>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7" name="Multiply 56"/>
            <p:cNvSpPr/>
            <p:nvPr/>
          </p:nvSpPr>
          <p:spPr>
            <a:xfrm rot="2700000">
              <a:off x="6906262" y="3923281"/>
              <a:ext cx="1883452" cy="1883450"/>
            </a:xfrm>
            <a:prstGeom prst="mathMultiply">
              <a:avLst>
                <a:gd name="adj1" fmla="val 8863"/>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58" name="Oval 57"/>
            <p:cNvSpPr/>
            <p:nvPr/>
          </p:nvSpPr>
          <p:spPr>
            <a:xfrm>
              <a:off x="7757657" y="4775382"/>
              <a:ext cx="180662" cy="179250"/>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4000"/>
            </a:p>
          </p:txBody>
        </p:sp>
        <p:sp>
          <p:nvSpPr>
            <p:cNvPr id="61" name="Rectangle 60"/>
            <p:cNvSpPr/>
            <p:nvPr/>
          </p:nvSpPr>
          <p:spPr>
            <a:xfrm>
              <a:off x="7060133" y="5843328"/>
              <a:ext cx="1487010" cy="369332"/>
            </a:xfrm>
            <a:prstGeom prst="rect">
              <a:avLst/>
            </a:prstGeom>
          </p:spPr>
          <p:txBody>
            <a:bodyPr wrap="none">
              <a:spAutoFit/>
            </a:bodyPr>
            <a:lstStyle/>
            <a:p>
              <a:r>
                <a:rPr lang="en-AU" dirty="0"/>
                <a:t>7</a:t>
              </a:r>
              <a:r>
                <a:rPr lang="en-AU" dirty="0" smtClean="0"/>
                <a:t>s White Stim</a:t>
              </a:r>
              <a:endParaRPr lang="en-AU" dirty="0"/>
            </a:p>
          </p:txBody>
        </p:sp>
      </p:grpSp>
      <p:grpSp>
        <p:nvGrpSpPr>
          <p:cNvPr id="66" name="Group 65"/>
          <p:cNvGrpSpPr/>
          <p:nvPr/>
        </p:nvGrpSpPr>
        <p:grpSpPr>
          <a:xfrm>
            <a:off x="9545490" y="4014479"/>
            <a:ext cx="3035808" cy="2182328"/>
            <a:chOff x="9545490" y="4014479"/>
            <a:chExt cx="3035808" cy="2182328"/>
          </a:xfrm>
        </p:grpSpPr>
        <p:sp>
          <p:nvSpPr>
            <p:cNvPr id="43" name="Rectangle 42"/>
            <p:cNvSpPr/>
            <p:nvPr/>
          </p:nvSpPr>
          <p:spPr>
            <a:xfrm>
              <a:off x="9545490" y="4014479"/>
              <a:ext cx="3035808" cy="1663954"/>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2" name="Rectangle 61"/>
            <p:cNvSpPr/>
            <p:nvPr/>
          </p:nvSpPr>
          <p:spPr>
            <a:xfrm>
              <a:off x="10319889" y="5827475"/>
              <a:ext cx="1562415" cy="369332"/>
            </a:xfrm>
            <a:prstGeom prst="rect">
              <a:avLst/>
            </a:prstGeom>
          </p:spPr>
          <p:txBody>
            <a:bodyPr wrap="none">
              <a:spAutoFit/>
            </a:bodyPr>
            <a:lstStyle/>
            <a:p>
              <a:r>
                <a:rPr lang="en-AU" dirty="0" smtClean="0"/>
                <a:t>3s Grey Screen</a:t>
              </a:r>
              <a:endParaRPr lang="en-AU" dirty="0"/>
            </a:p>
          </p:txBody>
        </p:sp>
      </p:grpSp>
    </p:spTree>
    <p:extLst>
      <p:ext uri="{BB962C8B-B14F-4D97-AF65-F5344CB8AC3E}">
        <p14:creationId xmlns:p14="http://schemas.microsoft.com/office/powerpoint/2010/main" val="29006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Analysis</a:t>
            </a:r>
            <a:endParaRPr lang="en-AU" b="1" dirty="0"/>
          </a:p>
        </p:txBody>
      </p:sp>
      <p:pic>
        <p:nvPicPr>
          <p:cNvPr id="38" name="Picture 37"/>
          <p:cNvPicPr>
            <a:picLocks noChangeAspect="1"/>
          </p:cNvPicPr>
          <p:nvPr/>
        </p:nvPicPr>
        <p:blipFill>
          <a:blip r:embed="rId2"/>
          <a:stretch>
            <a:fillRect/>
          </a:stretch>
        </p:blipFill>
        <p:spPr>
          <a:xfrm>
            <a:off x="7144195" y="0"/>
            <a:ext cx="5047805" cy="2113216"/>
          </a:xfrm>
          <a:prstGeom prst="rect">
            <a:avLst/>
          </a:prstGeom>
        </p:spPr>
      </p:pic>
      <p:sp>
        <p:nvSpPr>
          <p:cNvPr id="39" name="Content Placeholder 4"/>
          <p:cNvSpPr>
            <a:spLocks noGrp="1"/>
          </p:cNvSpPr>
          <p:nvPr>
            <p:ph idx="1"/>
          </p:nvPr>
        </p:nvSpPr>
        <p:spPr>
          <a:xfrm>
            <a:off x="838200" y="1825625"/>
            <a:ext cx="10354056" cy="4351338"/>
          </a:xfrm>
        </p:spPr>
        <p:txBody>
          <a:bodyPr>
            <a:normAutofit lnSpcReduction="10000"/>
          </a:bodyPr>
          <a:lstStyle/>
          <a:p>
            <a:pPr>
              <a:buFontTx/>
              <a:buChar char="-"/>
            </a:pPr>
            <a:r>
              <a:rPr lang="en-AU" sz="3000" dirty="0" smtClean="0"/>
              <a:t>Removed data 200 </a:t>
            </a:r>
            <a:r>
              <a:rPr lang="en-AU" sz="3000" dirty="0" err="1" smtClean="0"/>
              <a:t>ms</a:t>
            </a:r>
            <a:r>
              <a:rPr lang="en-AU" sz="3000" dirty="0" smtClean="0"/>
              <a:t> pre- and</a:t>
            </a:r>
            <a:br>
              <a:rPr lang="en-AU" sz="3000" dirty="0" smtClean="0"/>
            </a:br>
            <a:r>
              <a:rPr lang="en-AU" sz="3000" dirty="0" smtClean="0"/>
              <a:t>500 </a:t>
            </a:r>
            <a:r>
              <a:rPr lang="en-AU" sz="3000" dirty="0" err="1" smtClean="0"/>
              <a:t>ms</a:t>
            </a:r>
            <a:r>
              <a:rPr lang="en-AU" sz="3000" dirty="0" smtClean="0"/>
              <a:t> post-blink.</a:t>
            </a:r>
          </a:p>
          <a:p>
            <a:pPr>
              <a:buFontTx/>
              <a:buChar char="-"/>
            </a:pPr>
            <a:endParaRPr lang="en-AU" sz="3000" dirty="0" smtClean="0"/>
          </a:p>
          <a:p>
            <a:pPr>
              <a:buFontTx/>
              <a:buChar char="-"/>
            </a:pPr>
            <a:r>
              <a:rPr lang="en-AU" sz="3000" dirty="0" err="1" smtClean="0"/>
              <a:t>Microsaccade</a:t>
            </a:r>
            <a:endParaRPr lang="en-AU" sz="3000" dirty="0" smtClean="0"/>
          </a:p>
          <a:p>
            <a:pPr lvl="1">
              <a:buFontTx/>
              <a:buChar char="-"/>
            </a:pPr>
            <a:r>
              <a:rPr lang="en-AU" sz="2600" dirty="0" smtClean="0"/>
              <a:t>Moving average of velocities over five 12 </a:t>
            </a:r>
            <a:r>
              <a:rPr lang="en-AU" sz="2600" dirty="0" err="1" smtClean="0"/>
              <a:t>ms</a:t>
            </a:r>
            <a:r>
              <a:rPr lang="en-AU" sz="2600" dirty="0" smtClean="0"/>
              <a:t> windows</a:t>
            </a:r>
          </a:p>
          <a:p>
            <a:pPr lvl="1">
              <a:buFontTx/>
              <a:buChar char="-"/>
            </a:pPr>
            <a:r>
              <a:rPr lang="en-AU" sz="2600" dirty="0" smtClean="0"/>
              <a:t>True </a:t>
            </a:r>
            <a:r>
              <a:rPr lang="en-AU" sz="2600" dirty="0" err="1" smtClean="0"/>
              <a:t>microsaccade</a:t>
            </a:r>
            <a:r>
              <a:rPr lang="en-AU" sz="2600" dirty="0" smtClean="0"/>
              <a:t> when the path length divided Euclidian distance from start-to-finish ≥ 0.5</a:t>
            </a:r>
          </a:p>
          <a:p>
            <a:pPr lvl="1">
              <a:buFontTx/>
              <a:buChar char="-"/>
            </a:pPr>
            <a:endParaRPr lang="en-AU" sz="2600" dirty="0" smtClean="0"/>
          </a:p>
          <a:p>
            <a:pPr>
              <a:buFontTx/>
              <a:buChar char="-"/>
            </a:pPr>
            <a:r>
              <a:rPr lang="en-AU" sz="3000" dirty="0" smtClean="0"/>
              <a:t>Dispersion of </a:t>
            </a:r>
            <a:r>
              <a:rPr lang="en-AU" sz="3000" dirty="0" err="1" smtClean="0"/>
              <a:t>microsaccades</a:t>
            </a:r>
            <a:r>
              <a:rPr lang="en-AU" sz="3000" dirty="0" smtClean="0"/>
              <a:t> in 2D plane (2DSD) measured by the area of a minimum variance ellipse, fitted on each trial.</a:t>
            </a:r>
          </a:p>
        </p:txBody>
      </p:sp>
    </p:spTree>
    <p:extLst>
      <p:ext uri="{BB962C8B-B14F-4D97-AF65-F5344CB8AC3E}">
        <p14:creationId xmlns:p14="http://schemas.microsoft.com/office/powerpoint/2010/main" val="33149465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AU" b="1" dirty="0" smtClean="0"/>
              <a:t>Results</a:t>
            </a:r>
            <a:endParaRPr lang="en-AU" b="1" dirty="0"/>
          </a:p>
        </p:txBody>
      </p:sp>
      <p:pic>
        <p:nvPicPr>
          <p:cNvPr id="3" name="Picture 2"/>
          <p:cNvPicPr>
            <a:picLocks noChangeAspect="1"/>
          </p:cNvPicPr>
          <p:nvPr/>
        </p:nvPicPr>
        <p:blipFill rotWithShape="1">
          <a:blip r:embed="rId3"/>
          <a:srcRect l="10845" t="17411" r="8502" b="9176"/>
          <a:stretch/>
        </p:blipFill>
        <p:spPr>
          <a:xfrm>
            <a:off x="1229063" y="1690688"/>
            <a:ext cx="9733874" cy="4981374"/>
          </a:xfrm>
          <a:prstGeom prst="rect">
            <a:avLst/>
          </a:prstGeom>
        </p:spPr>
      </p:pic>
      <p:pic>
        <p:nvPicPr>
          <p:cNvPr id="7" name="Picture 6"/>
          <p:cNvPicPr>
            <a:picLocks noChangeAspect="1"/>
          </p:cNvPicPr>
          <p:nvPr/>
        </p:nvPicPr>
        <p:blipFill>
          <a:blip r:embed="rId4"/>
          <a:stretch>
            <a:fillRect/>
          </a:stretch>
        </p:blipFill>
        <p:spPr>
          <a:xfrm>
            <a:off x="8391003" y="-38204"/>
            <a:ext cx="3761947" cy="1574904"/>
          </a:xfrm>
          <a:prstGeom prst="rect">
            <a:avLst/>
          </a:prstGeom>
        </p:spPr>
      </p:pic>
      <p:grpSp>
        <p:nvGrpSpPr>
          <p:cNvPr id="8" name="Group 7"/>
          <p:cNvGrpSpPr/>
          <p:nvPr/>
        </p:nvGrpSpPr>
        <p:grpSpPr>
          <a:xfrm>
            <a:off x="1940654" y="5787183"/>
            <a:ext cx="3924300" cy="25400"/>
            <a:chOff x="2652452" y="275431"/>
            <a:chExt cx="3924300" cy="25400"/>
          </a:xfrm>
        </p:grpSpPr>
        <p:cxnSp>
          <p:nvCxnSpPr>
            <p:cNvPr id="10" name="Straight Connector 9"/>
            <p:cNvCxnSpPr/>
            <p:nvPr/>
          </p:nvCxnSpPr>
          <p:spPr>
            <a:xfrm flipV="1">
              <a:off x="2652452" y="275431"/>
              <a:ext cx="3924300" cy="25400"/>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652452" y="275431"/>
              <a:ext cx="3924300" cy="2540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6933995" y="5788817"/>
            <a:ext cx="3924300" cy="25400"/>
            <a:chOff x="2652452" y="275431"/>
            <a:chExt cx="3924300" cy="25400"/>
          </a:xfrm>
        </p:grpSpPr>
        <p:cxnSp>
          <p:nvCxnSpPr>
            <p:cNvPr id="13" name="Straight Connector 12"/>
            <p:cNvCxnSpPr/>
            <p:nvPr/>
          </p:nvCxnSpPr>
          <p:spPr>
            <a:xfrm flipV="1">
              <a:off x="2652452" y="275431"/>
              <a:ext cx="3924300" cy="25400"/>
            </a:xfrm>
            <a:prstGeom prst="line">
              <a:avLst/>
            </a:prstGeom>
            <a:ln w="38100">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2652452" y="275431"/>
              <a:ext cx="3924300" cy="25400"/>
            </a:xfrm>
            <a:prstGeom prst="line">
              <a:avLst/>
            </a:prstGeom>
            <a:ln w="38100">
              <a:solidFill>
                <a:schemeClr val="tx1"/>
              </a:solidFill>
              <a:prstDash val="lg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4256377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TotalTime>
  <Words>756</Words>
  <Application>Microsoft Office PowerPoint</Application>
  <PresentationFormat>Widescreen</PresentationFormat>
  <Paragraphs>76</Paragraphs>
  <Slides>13</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Eyes on the prize Thaler, Schütz, Goodale &amp; Gegenfutner, 2013</vt:lpstr>
      <vt:lpstr>Noisy eyes</vt:lpstr>
      <vt:lpstr>Properties of fixation</vt:lpstr>
      <vt:lpstr>What about shape?</vt:lpstr>
      <vt:lpstr>But what about the shape?</vt:lpstr>
      <vt:lpstr>Experiment 1 – Fixation Shapes Experiment 2 was the same, except the outer circle and cross subtended 0.6° visual angle. Results were the same across experiments.</vt:lpstr>
      <vt:lpstr>Procedure</vt:lpstr>
      <vt:lpstr>Analysis</vt:lpstr>
      <vt:lpstr>Results</vt:lpstr>
      <vt:lpstr>Results</vt:lpstr>
      <vt:lpstr>Results</vt:lpstr>
      <vt:lpstr>Results</vt:lpstr>
      <vt:lpstr>Discussion</vt:lpstr>
    </vt:vector>
  </TitlesOfParts>
  <Company>The University of Newcastle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on the prize</dc:title>
  <dc:creator>Paul Garrett</dc:creator>
  <cp:lastModifiedBy>Paul Garrett</cp:lastModifiedBy>
  <cp:revision>24</cp:revision>
  <dcterms:created xsi:type="dcterms:W3CDTF">2019-11-07T06:10:45Z</dcterms:created>
  <dcterms:modified xsi:type="dcterms:W3CDTF">2019-11-07T09:38:15Z</dcterms:modified>
</cp:coreProperties>
</file>

<file path=docProps/thumbnail.jpeg>
</file>